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5143500" cx="9144000"/>
  <p:notesSz cx="6858000" cy="9144000"/>
  <p:embeddedFontLst>
    <p:embeddedFont>
      <p:font typeface="Roboto"/>
      <p:regular r:id="rId85"/>
      <p:bold r:id="rId86"/>
      <p:italic r:id="rId87"/>
      <p:boldItalic r:id="rId88"/>
    </p:embeddedFont>
    <p:embeddedFont>
      <p:font typeface="Roboto Medium"/>
      <p:regular r:id="rId89"/>
      <p:bold r:id="rId90"/>
      <p:italic r:id="rId91"/>
      <p:boldItalic r:id="rId92"/>
    </p:embeddedFont>
    <p:embeddedFont>
      <p:font typeface="Roboto Mono Light"/>
      <p:regular r:id="rId93"/>
      <p:bold r:id="rId94"/>
      <p:italic r:id="rId95"/>
      <p:boldItalic r:id="rId96"/>
    </p:embeddedFont>
    <p:embeddedFont>
      <p:font typeface="Google Sans"/>
      <p:regular r:id="rId97"/>
      <p:bold r:id="rId98"/>
      <p:italic r:id="rId99"/>
      <p:boldItalic r:id="rId100"/>
    </p:embeddedFont>
    <p:embeddedFont>
      <p:font typeface="Google Sans Medium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D047E8-3EBD-486E-9D33-EA565E8B9D3C}">
  <a:tblStyle styleId="{C3D047E8-3EBD-486E-9D33-EA565E8B9D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schemas.openxmlformats.org/officeDocument/2006/relationships/font" Target="fonts/GoogleSansMedium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GoogleSansMedium-italic.fntdata"/><Relationship Id="rId102" Type="http://schemas.openxmlformats.org/officeDocument/2006/relationships/font" Target="fonts/GoogleSansMedium-bold.fntdata"/><Relationship Id="rId101" Type="http://schemas.openxmlformats.org/officeDocument/2006/relationships/font" Target="fonts/GoogleSansMedium-regular.fntdata"/><Relationship Id="rId100" Type="http://schemas.openxmlformats.org/officeDocument/2006/relationships/font" Target="fonts/GoogleSans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onoLight-italic.fntdata"/><Relationship Id="rId94" Type="http://schemas.openxmlformats.org/officeDocument/2006/relationships/font" Target="fonts/RobotoMonoLight-bold.fntdata"/><Relationship Id="rId97" Type="http://schemas.openxmlformats.org/officeDocument/2006/relationships/font" Target="fonts/GoogleSans-regular.fntdata"/><Relationship Id="rId96" Type="http://schemas.openxmlformats.org/officeDocument/2006/relationships/font" Target="fonts/RobotoMonoLight-boldItalic.fntdata"/><Relationship Id="rId11" Type="http://schemas.openxmlformats.org/officeDocument/2006/relationships/slide" Target="slides/slide5.xml"/><Relationship Id="rId99" Type="http://schemas.openxmlformats.org/officeDocument/2006/relationships/font" Target="fonts/GoogleSans-italic.fntdata"/><Relationship Id="rId10" Type="http://schemas.openxmlformats.org/officeDocument/2006/relationships/slide" Target="slides/slide4.xml"/><Relationship Id="rId98" Type="http://schemas.openxmlformats.org/officeDocument/2006/relationships/font" Target="fonts/Google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edium-italic.fntdata"/><Relationship Id="rId90" Type="http://schemas.openxmlformats.org/officeDocument/2006/relationships/font" Target="fonts/RobotoMedium-bold.fntdata"/><Relationship Id="rId93" Type="http://schemas.openxmlformats.org/officeDocument/2006/relationships/font" Target="fonts/RobotoMonoLight-regular.fntdata"/><Relationship Id="rId92" Type="http://schemas.openxmlformats.org/officeDocument/2006/relationships/font" Target="fonts/Roboto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font" Target="fonts/Roboto-bold.fntdata"/><Relationship Id="rId85" Type="http://schemas.openxmlformats.org/officeDocument/2006/relationships/font" Target="fonts/Roboto-regular.fntdata"/><Relationship Id="rId88" Type="http://schemas.openxmlformats.org/officeDocument/2006/relationships/font" Target="fonts/Roboto-boldItalic.fntdata"/><Relationship Id="rId87" Type="http://schemas.openxmlformats.org/officeDocument/2006/relationships/font" Target="fonts/Roboto-italic.fntdata"/><Relationship Id="rId89" Type="http://schemas.openxmlformats.org/officeDocument/2006/relationships/font" Target="fonts/RobotoMedium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e9f433d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e9f433d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e9f433d72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e9f433d7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e70664a13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e70664a1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e70664a13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e70664a1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e70664a13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e70664a13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e70664a13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e70664a13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e70664a13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ee70664a13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e70664a13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e70664a13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explain:</a:t>
            </a: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There is code section where people share baselines.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There is a discussion section where people share domain knowledge, approaches to solve the problem, cv vs lb threads...etc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Ranks and tiers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e9f433d72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e9f433d72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e70664a13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e70664a13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e70664a13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e70664a13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e604c57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e604c57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e70664a13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ee70664a13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e70664a13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e70664a13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e70664a13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e70664a13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Tell how you used Adversarial validation to choose cv in AES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e70664a13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ee70664a13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ee70664a13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ee70664a13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e70664a13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ee70664a13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ee70664a13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ee70664a13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ee70664a13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ee70664a13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e70664a13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e70664a13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e70664a13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ee70664a13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e9f433d7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e9f433d7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ee70664a13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ee70664a1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e70664a13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ee70664a13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e70664a13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ee70664a13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e70664a13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e70664a13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ee70664a13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ee70664a13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e70664a13_2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ee70664a13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e70664a13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ee70664a13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ee70664a13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ee70664a13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e70664a13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ee70664a13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ee70664a13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ee70664a13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e604c5736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e604c5736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ee70664a13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ee70664a13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e9f433d72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ee9f433d72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eea749044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eea749044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eea749044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eea749044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eea749044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eea749044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eea749044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eea749044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eea749044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eea749044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eea749044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eea749044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ea749044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eea749044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e9f433d72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e9f433d72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e70664a1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e70664a1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how kaggle improved your skills, what happen during a comp, after a comp, examples of how you used this knowledge in your projects.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eea749044e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eea749044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eea749044e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eea749044e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Relevant Comps: Tokyo…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eea749044e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eea749044e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ea749044e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eea749044e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Relevant comps: AES,...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eea749044e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eea749044e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Relevant comps: AES,...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eebc22f7f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eebc22f7f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Relevant comps: AES,...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eebc22f7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eebc22f7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eebc22f7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eebc22f7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eebc22f7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eebc22f7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eebc22f7f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eebc22f7f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e9f433d7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e9f433d7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how kaggle improved your skills, what happen during a comp, after a comp, examples of how you used this knowledge in your projects.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eebc22f7f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eebc22f7f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eebc22f7f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eebc22f7f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ebc22f7f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eebc22f7f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eebc22f7f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eebc22f7f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eebc22f7f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eebc22f7f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eebc22f7f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eebc22f7f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eebc22f7f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eebc22f7f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eebc22f7f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eebc22f7f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ebc22f7f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eebc22f7f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eebc22f7f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eebc22f7f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e9f433d7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e9f433d7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eebc22f7f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eebc22f7f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eebc22f7f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eebc22f7f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ebc22f7f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eebc22f7f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eebc22f7f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eebc22f7f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eebc22f7f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eebc22f7f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eebc22f7f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eebc22f7f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eebc22f7f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eebc22f7f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eebc22f7f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eebc22f7f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eebc22f7f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eebc22f7f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set these params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e70664a1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e70664a1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should add images from datasets here.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e70664a13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e70664a13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://www.apache.org/licenses/LICENSE-2.0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://www.apache.org/licenses/LICENSE-2.0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49075" y="1130575"/>
            <a:ext cx="8041500" cy="14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54002" y="2666952"/>
            <a:ext cx="8041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1"/>
          <p:cNvGrpSpPr/>
          <p:nvPr/>
        </p:nvGrpSpPr>
        <p:grpSpPr>
          <a:xfrm>
            <a:off x="25" y="5085300"/>
            <a:ext cx="9143938" cy="58202"/>
            <a:chOff x="25" y="5085300"/>
            <a:chExt cx="9143938" cy="58202"/>
          </a:xfrm>
        </p:grpSpPr>
        <p:sp>
          <p:nvSpPr>
            <p:cNvPr id="51" name="Google Shape;51;p11"/>
            <p:cNvSpPr/>
            <p:nvPr/>
          </p:nvSpPr>
          <p:spPr>
            <a:xfrm>
              <a:off x="25" y="5085301"/>
              <a:ext cx="1396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1392867" y="5085301"/>
              <a:ext cx="1719300" cy="5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3112175" y="5085302"/>
              <a:ext cx="2412000" cy="58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5523863" y="5085300"/>
              <a:ext cx="3620100" cy="5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5775" y="878725"/>
            <a:ext cx="8512200" cy="18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0"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0"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0"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0"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0"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0"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0"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0"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0" sz="16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5775" y="2995650"/>
            <a:ext cx="8512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2"/>
          <p:cNvGrpSpPr/>
          <p:nvPr/>
        </p:nvGrpSpPr>
        <p:grpSpPr>
          <a:xfrm>
            <a:off x="25" y="5085300"/>
            <a:ext cx="9143938" cy="58202"/>
            <a:chOff x="-12" y="5085300"/>
            <a:chExt cx="9143938" cy="58202"/>
          </a:xfrm>
        </p:grpSpPr>
        <p:sp>
          <p:nvSpPr>
            <p:cNvPr id="60" name="Google Shape;60;p12"/>
            <p:cNvSpPr/>
            <p:nvPr/>
          </p:nvSpPr>
          <p:spPr>
            <a:xfrm>
              <a:off x="-12" y="5085301"/>
              <a:ext cx="1396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1392829" y="5085301"/>
              <a:ext cx="1719300" cy="5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3112138" y="5085302"/>
              <a:ext cx="2412000" cy="58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5523825" y="5085300"/>
              <a:ext cx="3620100" cy="5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">
  <p:cSld name="CUSTOM_40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300500" y="990000"/>
            <a:ext cx="5673000" cy="81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300500" y="25752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600"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-GB" sz="600" u="sng">
                <a:latin typeface="Roboto"/>
                <a:ea typeface="Roboto"/>
                <a:cs typeface="Roboto"/>
                <a:sym typeface="Roboto"/>
                <a:hlinkClick r:id="rId3"/>
              </a:rPr>
              <a:t>Apache 2.0 License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278175" y="1647900"/>
            <a:ext cx="28275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०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Font typeface="Roboto"/>
              <a:buChar char="०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Font typeface="Roboto"/>
              <a:buChar char="०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Font typeface="Roboto"/>
              <a:buChar char="०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Font typeface="Roboto"/>
              <a:buChar char="०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Font typeface="Roboto"/>
              <a:buChar char="०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Font typeface="Roboto"/>
              <a:buChar char="०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Font typeface="Roboto"/>
              <a:buChar char="०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Font typeface="Roboto"/>
              <a:buChar char="०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00500" y="990000"/>
            <a:ext cx="3126600" cy="48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2" type="title"/>
          </p:nvPr>
        </p:nvSpPr>
        <p:spPr>
          <a:xfrm>
            <a:off x="300500" y="257525"/>
            <a:ext cx="42732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14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600"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-GB" sz="600" u="sng">
                <a:latin typeface="Roboto"/>
                <a:ea typeface="Roboto"/>
                <a:cs typeface="Roboto"/>
                <a:sym typeface="Roboto"/>
                <a:hlinkClick r:id="rId3"/>
              </a:rPr>
              <a:t>Apache 2.0 License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_4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1295675" y="2571863"/>
            <a:ext cx="44451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80" name="Google Shape;80;p15"/>
          <p:cNvGrpSpPr/>
          <p:nvPr/>
        </p:nvGrpSpPr>
        <p:grpSpPr>
          <a:xfrm>
            <a:off x="502776" y="1866706"/>
            <a:ext cx="2166923" cy="405040"/>
            <a:chOff x="238125" y="2182350"/>
            <a:chExt cx="7149200" cy="1336325"/>
          </a:xfrm>
        </p:grpSpPr>
        <p:sp>
          <p:nvSpPr>
            <p:cNvPr id="81" name="Google Shape;81;p15"/>
            <p:cNvSpPr/>
            <p:nvPr/>
          </p:nvSpPr>
          <p:spPr>
            <a:xfrm>
              <a:off x="3329700" y="2212350"/>
              <a:ext cx="437400" cy="832500"/>
            </a:xfrm>
            <a:custGeom>
              <a:rect b="b" l="l" r="r" t="t"/>
              <a:pathLst>
                <a:path extrusionOk="0" h="33300" w="17496">
                  <a:moveTo>
                    <a:pt x="8775" y="0"/>
                  </a:moveTo>
                  <a:cubicBezTo>
                    <a:pt x="3924" y="0"/>
                    <a:pt x="0" y="3924"/>
                    <a:pt x="0" y="8775"/>
                  </a:cubicBezTo>
                  <a:lnTo>
                    <a:pt x="0" y="33300"/>
                  </a:lnTo>
                  <a:lnTo>
                    <a:pt x="17495" y="33300"/>
                  </a:lnTo>
                  <a:lnTo>
                    <a:pt x="17495" y="8775"/>
                  </a:lnTo>
                  <a:cubicBezTo>
                    <a:pt x="17495" y="3924"/>
                    <a:pt x="13571" y="0"/>
                    <a:pt x="8775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919575" y="3042100"/>
              <a:ext cx="847525" cy="422400"/>
            </a:xfrm>
            <a:custGeom>
              <a:rect b="b" l="l" r="r" t="t"/>
              <a:pathLst>
                <a:path extrusionOk="0" h="16896" w="33901">
                  <a:moveTo>
                    <a:pt x="0" y="1"/>
                  </a:moveTo>
                  <a:cubicBezTo>
                    <a:pt x="0" y="9320"/>
                    <a:pt x="7631" y="16896"/>
                    <a:pt x="16950" y="16896"/>
                  </a:cubicBezTo>
                  <a:cubicBezTo>
                    <a:pt x="26325" y="16896"/>
                    <a:pt x="33900" y="9320"/>
                    <a:pt x="33900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325700" y="2182350"/>
              <a:ext cx="1169075" cy="1088675"/>
            </a:xfrm>
            <a:custGeom>
              <a:rect b="b" l="l" r="r" t="t"/>
              <a:pathLst>
                <a:path extrusionOk="0" h="43547" w="46763">
                  <a:moveTo>
                    <a:pt x="23264" y="1"/>
                  </a:moveTo>
                  <a:cubicBezTo>
                    <a:pt x="21554" y="1"/>
                    <a:pt x="19845" y="914"/>
                    <a:pt x="19022" y="2726"/>
                  </a:cubicBezTo>
                  <a:lnTo>
                    <a:pt x="1" y="43547"/>
                  </a:lnTo>
                  <a:lnTo>
                    <a:pt x="46763" y="43547"/>
                  </a:lnTo>
                  <a:lnTo>
                    <a:pt x="27469" y="2672"/>
                  </a:lnTo>
                  <a:cubicBezTo>
                    <a:pt x="26631" y="887"/>
                    <a:pt x="24947" y="1"/>
                    <a:pt x="23264" y="1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748100" y="2761425"/>
              <a:ext cx="671750" cy="630875"/>
            </a:xfrm>
            <a:custGeom>
              <a:rect b="b" l="l" r="r" t="t"/>
              <a:pathLst>
                <a:path extrusionOk="0" h="25235" w="26870">
                  <a:moveTo>
                    <a:pt x="0" y="1"/>
                  </a:moveTo>
                  <a:lnTo>
                    <a:pt x="0" y="25234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58887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0" y="0"/>
                  </a:moveTo>
                  <a:cubicBezTo>
                    <a:pt x="5614" y="0"/>
                    <a:pt x="0" y="5614"/>
                    <a:pt x="0" y="12535"/>
                  </a:cubicBezTo>
                  <a:lnTo>
                    <a:pt x="0" y="42728"/>
                  </a:lnTo>
                  <a:lnTo>
                    <a:pt x="25125" y="42728"/>
                  </a:lnTo>
                  <a:lnTo>
                    <a:pt x="25125" y="12535"/>
                  </a:lnTo>
                  <a:cubicBezTo>
                    <a:pt x="25125" y="5614"/>
                    <a:pt x="19512" y="0"/>
                    <a:pt x="12590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96482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1" y="0"/>
                  </a:moveTo>
                  <a:cubicBezTo>
                    <a:pt x="5614" y="0"/>
                    <a:pt x="1" y="5614"/>
                    <a:pt x="1" y="12535"/>
                  </a:cubicBezTo>
                  <a:lnTo>
                    <a:pt x="1" y="42728"/>
                  </a:lnTo>
                  <a:lnTo>
                    <a:pt x="25126" y="42728"/>
                  </a:lnTo>
                  <a:lnTo>
                    <a:pt x="25126" y="12535"/>
                  </a:lnTo>
                  <a:cubicBezTo>
                    <a:pt x="25126" y="5614"/>
                    <a:pt x="19512" y="0"/>
                    <a:pt x="12591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676075" y="2870775"/>
              <a:ext cx="711250" cy="647900"/>
            </a:xfrm>
            <a:custGeom>
              <a:rect b="b" l="l" r="r" t="t"/>
              <a:pathLst>
                <a:path extrusionOk="0" h="25916" w="28450">
                  <a:moveTo>
                    <a:pt x="14225" y="0"/>
                  </a:moveTo>
                  <a:cubicBezTo>
                    <a:pt x="10914" y="0"/>
                    <a:pt x="7603" y="1268"/>
                    <a:pt x="5069" y="3802"/>
                  </a:cubicBezTo>
                  <a:cubicBezTo>
                    <a:pt x="0" y="8870"/>
                    <a:pt x="0" y="17045"/>
                    <a:pt x="5069" y="22114"/>
                  </a:cubicBezTo>
                  <a:cubicBezTo>
                    <a:pt x="7603" y="24648"/>
                    <a:pt x="10914" y="25915"/>
                    <a:pt x="14225" y="25915"/>
                  </a:cubicBezTo>
                  <a:cubicBezTo>
                    <a:pt x="17536" y="25915"/>
                    <a:pt x="20847" y="24648"/>
                    <a:pt x="23381" y="22114"/>
                  </a:cubicBezTo>
                  <a:cubicBezTo>
                    <a:pt x="28450" y="17045"/>
                    <a:pt x="28450" y="8870"/>
                    <a:pt x="23381" y="3802"/>
                  </a:cubicBezTo>
                  <a:cubicBezTo>
                    <a:pt x="20847" y="1268"/>
                    <a:pt x="17536" y="0"/>
                    <a:pt x="14225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38125" y="2532175"/>
              <a:ext cx="421025" cy="643475"/>
            </a:xfrm>
            <a:custGeom>
              <a:rect b="b" l="l" r="r" t="t"/>
              <a:pathLst>
                <a:path extrusionOk="0" h="25739" w="16841">
                  <a:moveTo>
                    <a:pt x="8858" y="1"/>
                  </a:moveTo>
                  <a:cubicBezTo>
                    <a:pt x="8704" y="1"/>
                    <a:pt x="8549" y="5"/>
                    <a:pt x="8393" y="15"/>
                  </a:cubicBezTo>
                  <a:cubicBezTo>
                    <a:pt x="8258" y="7"/>
                    <a:pt x="8123" y="4"/>
                    <a:pt x="7988" y="4"/>
                  </a:cubicBezTo>
                  <a:cubicBezTo>
                    <a:pt x="6115" y="4"/>
                    <a:pt x="4316" y="706"/>
                    <a:pt x="2943" y="1977"/>
                  </a:cubicBezTo>
                  <a:cubicBezTo>
                    <a:pt x="1635" y="3121"/>
                    <a:pt x="872" y="4811"/>
                    <a:pt x="872" y="6555"/>
                  </a:cubicBezTo>
                  <a:cubicBezTo>
                    <a:pt x="818" y="8135"/>
                    <a:pt x="1417" y="9661"/>
                    <a:pt x="2562" y="10751"/>
                  </a:cubicBezTo>
                  <a:cubicBezTo>
                    <a:pt x="3979" y="12005"/>
                    <a:pt x="5668" y="12931"/>
                    <a:pt x="7521" y="13422"/>
                  </a:cubicBezTo>
                  <a:cubicBezTo>
                    <a:pt x="9156" y="13858"/>
                    <a:pt x="10737" y="14566"/>
                    <a:pt x="12154" y="15547"/>
                  </a:cubicBezTo>
                  <a:cubicBezTo>
                    <a:pt x="13135" y="16256"/>
                    <a:pt x="13680" y="17455"/>
                    <a:pt x="13625" y="18708"/>
                  </a:cubicBezTo>
                  <a:cubicBezTo>
                    <a:pt x="13625" y="19853"/>
                    <a:pt x="13080" y="20943"/>
                    <a:pt x="12099" y="21597"/>
                  </a:cubicBezTo>
                  <a:cubicBezTo>
                    <a:pt x="11180" y="22261"/>
                    <a:pt x="10022" y="22637"/>
                    <a:pt x="8848" y="22637"/>
                  </a:cubicBezTo>
                  <a:cubicBezTo>
                    <a:pt x="8769" y="22637"/>
                    <a:pt x="8690" y="22636"/>
                    <a:pt x="8611" y="22632"/>
                  </a:cubicBezTo>
                  <a:cubicBezTo>
                    <a:pt x="8543" y="22635"/>
                    <a:pt x="8475" y="22636"/>
                    <a:pt x="8407" y="22636"/>
                  </a:cubicBezTo>
                  <a:cubicBezTo>
                    <a:pt x="7123" y="22636"/>
                    <a:pt x="5946" y="22150"/>
                    <a:pt x="5014" y="21270"/>
                  </a:cubicBezTo>
                  <a:cubicBezTo>
                    <a:pt x="3979" y="20398"/>
                    <a:pt x="3216" y="19199"/>
                    <a:pt x="2889" y="17891"/>
                  </a:cubicBezTo>
                  <a:lnTo>
                    <a:pt x="0" y="19035"/>
                  </a:lnTo>
                  <a:cubicBezTo>
                    <a:pt x="436" y="21052"/>
                    <a:pt x="1635" y="22796"/>
                    <a:pt x="3325" y="23995"/>
                  </a:cubicBezTo>
                  <a:cubicBezTo>
                    <a:pt x="4905" y="25085"/>
                    <a:pt x="6704" y="25684"/>
                    <a:pt x="8611" y="25739"/>
                  </a:cubicBezTo>
                  <a:cubicBezTo>
                    <a:pt x="9592" y="25739"/>
                    <a:pt x="10573" y="25575"/>
                    <a:pt x="11500" y="25303"/>
                  </a:cubicBezTo>
                  <a:cubicBezTo>
                    <a:pt x="12426" y="25030"/>
                    <a:pt x="13353" y="24594"/>
                    <a:pt x="14116" y="24049"/>
                  </a:cubicBezTo>
                  <a:cubicBezTo>
                    <a:pt x="14988" y="23450"/>
                    <a:pt x="15642" y="22687"/>
                    <a:pt x="16078" y="21815"/>
                  </a:cubicBezTo>
                  <a:cubicBezTo>
                    <a:pt x="16623" y="20834"/>
                    <a:pt x="16841" y="19744"/>
                    <a:pt x="16841" y="18599"/>
                  </a:cubicBezTo>
                  <a:cubicBezTo>
                    <a:pt x="16841" y="17509"/>
                    <a:pt x="16623" y="16474"/>
                    <a:pt x="16187" y="15438"/>
                  </a:cubicBezTo>
                  <a:cubicBezTo>
                    <a:pt x="15751" y="14566"/>
                    <a:pt x="15097" y="13749"/>
                    <a:pt x="14334" y="13204"/>
                  </a:cubicBezTo>
                  <a:cubicBezTo>
                    <a:pt x="13516" y="12604"/>
                    <a:pt x="12699" y="12114"/>
                    <a:pt x="11827" y="11732"/>
                  </a:cubicBezTo>
                  <a:cubicBezTo>
                    <a:pt x="10846" y="11296"/>
                    <a:pt x="9810" y="10915"/>
                    <a:pt x="8775" y="10588"/>
                  </a:cubicBezTo>
                  <a:cubicBezTo>
                    <a:pt x="7521" y="10206"/>
                    <a:pt x="6322" y="9661"/>
                    <a:pt x="5287" y="8898"/>
                  </a:cubicBezTo>
                  <a:cubicBezTo>
                    <a:pt x="4524" y="8353"/>
                    <a:pt x="4088" y="7481"/>
                    <a:pt x="4088" y="6555"/>
                  </a:cubicBezTo>
                  <a:cubicBezTo>
                    <a:pt x="4088" y="5574"/>
                    <a:pt x="4578" y="4647"/>
                    <a:pt x="5396" y="4048"/>
                  </a:cubicBezTo>
                  <a:cubicBezTo>
                    <a:pt x="6205" y="3390"/>
                    <a:pt x="7203" y="3061"/>
                    <a:pt x="8258" y="3061"/>
                  </a:cubicBezTo>
                  <a:cubicBezTo>
                    <a:pt x="8339" y="3061"/>
                    <a:pt x="8420" y="3063"/>
                    <a:pt x="8502" y="3067"/>
                  </a:cubicBezTo>
                  <a:cubicBezTo>
                    <a:pt x="8626" y="3054"/>
                    <a:pt x="8751" y="3048"/>
                    <a:pt x="8877" y="3048"/>
                  </a:cubicBezTo>
                  <a:cubicBezTo>
                    <a:pt x="9850" y="3048"/>
                    <a:pt x="10836" y="3414"/>
                    <a:pt x="11609" y="3993"/>
                  </a:cubicBezTo>
                  <a:cubicBezTo>
                    <a:pt x="12372" y="4538"/>
                    <a:pt x="12862" y="5301"/>
                    <a:pt x="13135" y="6173"/>
                  </a:cubicBezTo>
                  <a:lnTo>
                    <a:pt x="16023" y="4974"/>
                  </a:lnTo>
                  <a:cubicBezTo>
                    <a:pt x="15533" y="3612"/>
                    <a:pt x="14661" y="2413"/>
                    <a:pt x="13516" y="1541"/>
                  </a:cubicBezTo>
                  <a:cubicBezTo>
                    <a:pt x="12168" y="542"/>
                    <a:pt x="10546" y="1"/>
                    <a:pt x="8858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709550" y="2611550"/>
              <a:ext cx="273900" cy="557650"/>
            </a:xfrm>
            <a:custGeom>
              <a:rect b="b" l="l" r="r" t="t"/>
              <a:pathLst>
                <a:path extrusionOk="0" h="22306" w="10956">
                  <a:moveTo>
                    <a:pt x="2943" y="1"/>
                  </a:moveTo>
                  <a:lnTo>
                    <a:pt x="2943" y="5124"/>
                  </a:lnTo>
                  <a:lnTo>
                    <a:pt x="0" y="5124"/>
                  </a:lnTo>
                  <a:lnTo>
                    <a:pt x="0" y="8067"/>
                  </a:lnTo>
                  <a:lnTo>
                    <a:pt x="2943" y="8067"/>
                  </a:lnTo>
                  <a:lnTo>
                    <a:pt x="2943" y="16896"/>
                  </a:lnTo>
                  <a:cubicBezTo>
                    <a:pt x="2834" y="18367"/>
                    <a:pt x="3380" y="19784"/>
                    <a:pt x="4361" y="20874"/>
                  </a:cubicBezTo>
                  <a:cubicBezTo>
                    <a:pt x="5358" y="21772"/>
                    <a:pt x="6676" y="22305"/>
                    <a:pt x="8021" y="22305"/>
                  </a:cubicBezTo>
                  <a:cubicBezTo>
                    <a:pt x="8145" y="22305"/>
                    <a:pt x="8269" y="22301"/>
                    <a:pt x="8394" y="22291"/>
                  </a:cubicBezTo>
                  <a:cubicBezTo>
                    <a:pt x="9266" y="22291"/>
                    <a:pt x="10138" y="22128"/>
                    <a:pt x="10955" y="21801"/>
                  </a:cubicBezTo>
                  <a:lnTo>
                    <a:pt x="9865" y="19076"/>
                  </a:lnTo>
                  <a:cubicBezTo>
                    <a:pt x="9375" y="19294"/>
                    <a:pt x="8884" y="19348"/>
                    <a:pt x="8394" y="19348"/>
                  </a:cubicBezTo>
                  <a:cubicBezTo>
                    <a:pt x="6868" y="19348"/>
                    <a:pt x="6105" y="18476"/>
                    <a:pt x="6105" y="16623"/>
                  </a:cubicBezTo>
                  <a:lnTo>
                    <a:pt x="6105" y="8067"/>
                  </a:lnTo>
                  <a:lnTo>
                    <a:pt x="10247" y="8067"/>
                  </a:lnTo>
                  <a:lnTo>
                    <a:pt x="10247" y="5124"/>
                  </a:lnTo>
                  <a:lnTo>
                    <a:pt x="6105" y="5124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52900" y="2739625"/>
              <a:ext cx="376100" cy="436025"/>
            </a:xfrm>
            <a:custGeom>
              <a:rect b="b" l="l" r="r" t="t"/>
              <a:pathLst>
                <a:path extrusionOk="0" h="17441" w="15044">
                  <a:moveTo>
                    <a:pt x="110" y="1"/>
                  </a:moveTo>
                  <a:lnTo>
                    <a:pt x="110" y="10356"/>
                  </a:lnTo>
                  <a:cubicBezTo>
                    <a:pt x="1" y="12209"/>
                    <a:pt x="600" y="14007"/>
                    <a:pt x="1745" y="15479"/>
                  </a:cubicBezTo>
                  <a:cubicBezTo>
                    <a:pt x="2835" y="16787"/>
                    <a:pt x="4415" y="17441"/>
                    <a:pt x="6541" y="17441"/>
                  </a:cubicBezTo>
                  <a:cubicBezTo>
                    <a:pt x="7631" y="17441"/>
                    <a:pt x="8721" y="17114"/>
                    <a:pt x="9647" y="16569"/>
                  </a:cubicBezTo>
                  <a:cubicBezTo>
                    <a:pt x="10574" y="16078"/>
                    <a:pt x="11337" y="15424"/>
                    <a:pt x="11882" y="14552"/>
                  </a:cubicBezTo>
                  <a:lnTo>
                    <a:pt x="11991" y="14552"/>
                  </a:lnTo>
                  <a:lnTo>
                    <a:pt x="11991" y="16896"/>
                  </a:lnTo>
                  <a:lnTo>
                    <a:pt x="15043" y="16896"/>
                  </a:lnTo>
                  <a:lnTo>
                    <a:pt x="15043" y="1"/>
                  </a:lnTo>
                  <a:lnTo>
                    <a:pt x="11882" y="1"/>
                  </a:lnTo>
                  <a:lnTo>
                    <a:pt x="11882" y="9320"/>
                  </a:lnTo>
                  <a:cubicBezTo>
                    <a:pt x="11882" y="10628"/>
                    <a:pt x="11446" y="11936"/>
                    <a:pt x="10628" y="12972"/>
                  </a:cubicBezTo>
                  <a:cubicBezTo>
                    <a:pt x="9920" y="13953"/>
                    <a:pt x="8721" y="14552"/>
                    <a:pt x="7467" y="14552"/>
                  </a:cubicBezTo>
                  <a:cubicBezTo>
                    <a:pt x="4688" y="14552"/>
                    <a:pt x="3271" y="12972"/>
                    <a:pt x="3271" y="9811"/>
                  </a:cubicBezTo>
                  <a:lnTo>
                    <a:pt x="327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512075" y="2546150"/>
              <a:ext cx="425150" cy="629500"/>
            </a:xfrm>
            <a:custGeom>
              <a:rect b="b" l="l" r="r" t="t"/>
              <a:pathLst>
                <a:path extrusionOk="0" h="25180" w="17006">
                  <a:moveTo>
                    <a:pt x="8612" y="10097"/>
                  </a:moveTo>
                  <a:cubicBezTo>
                    <a:pt x="10002" y="10097"/>
                    <a:pt x="11391" y="10655"/>
                    <a:pt x="12427" y="11773"/>
                  </a:cubicBezTo>
                  <a:cubicBezTo>
                    <a:pt x="13462" y="12972"/>
                    <a:pt x="14062" y="14552"/>
                    <a:pt x="13953" y="16187"/>
                  </a:cubicBezTo>
                  <a:cubicBezTo>
                    <a:pt x="14062" y="17822"/>
                    <a:pt x="13462" y="19403"/>
                    <a:pt x="12427" y="20656"/>
                  </a:cubicBezTo>
                  <a:cubicBezTo>
                    <a:pt x="11446" y="21692"/>
                    <a:pt x="10029" y="22291"/>
                    <a:pt x="8612" y="22291"/>
                  </a:cubicBezTo>
                  <a:cubicBezTo>
                    <a:pt x="7140" y="22291"/>
                    <a:pt x="5778" y="21692"/>
                    <a:pt x="4797" y="20602"/>
                  </a:cubicBezTo>
                  <a:cubicBezTo>
                    <a:pt x="3707" y="19403"/>
                    <a:pt x="3162" y="17822"/>
                    <a:pt x="3216" y="16187"/>
                  </a:cubicBezTo>
                  <a:cubicBezTo>
                    <a:pt x="3162" y="14552"/>
                    <a:pt x="3707" y="12972"/>
                    <a:pt x="4797" y="11773"/>
                  </a:cubicBezTo>
                  <a:cubicBezTo>
                    <a:pt x="5832" y="10655"/>
                    <a:pt x="7222" y="10097"/>
                    <a:pt x="8612" y="10097"/>
                  </a:cubicBezTo>
                  <a:close/>
                  <a:moveTo>
                    <a:pt x="13844" y="1"/>
                  </a:moveTo>
                  <a:lnTo>
                    <a:pt x="13844" y="7740"/>
                  </a:lnTo>
                  <a:lnTo>
                    <a:pt x="13953" y="10083"/>
                  </a:lnTo>
                  <a:lnTo>
                    <a:pt x="13844" y="10083"/>
                  </a:lnTo>
                  <a:cubicBezTo>
                    <a:pt x="13244" y="9211"/>
                    <a:pt x="12481" y="8503"/>
                    <a:pt x="11555" y="8012"/>
                  </a:cubicBezTo>
                  <a:cubicBezTo>
                    <a:pt x="10465" y="7467"/>
                    <a:pt x="9266" y="7195"/>
                    <a:pt x="8067" y="7195"/>
                  </a:cubicBezTo>
                  <a:cubicBezTo>
                    <a:pt x="5887" y="7195"/>
                    <a:pt x="3870" y="8121"/>
                    <a:pt x="2453" y="9811"/>
                  </a:cubicBezTo>
                  <a:cubicBezTo>
                    <a:pt x="818" y="11555"/>
                    <a:pt x="1" y="13844"/>
                    <a:pt x="55" y="16187"/>
                  </a:cubicBezTo>
                  <a:cubicBezTo>
                    <a:pt x="1" y="18531"/>
                    <a:pt x="818" y="20820"/>
                    <a:pt x="2453" y="22618"/>
                  </a:cubicBezTo>
                  <a:cubicBezTo>
                    <a:pt x="3870" y="24253"/>
                    <a:pt x="5887" y="25180"/>
                    <a:pt x="8067" y="25180"/>
                  </a:cubicBezTo>
                  <a:cubicBezTo>
                    <a:pt x="9266" y="25180"/>
                    <a:pt x="10465" y="24907"/>
                    <a:pt x="11555" y="24308"/>
                  </a:cubicBezTo>
                  <a:cubicBezTo>
                    <a:pt x="12481" y="23872"/>
                    <a:pt x="13244" y="23163"/>
                    <a:pt x="13844" y="22291"/>
                  </a:cubicBezTo>
                  <a:lnTo>
                    <a:pt x="13953" y="22291"/>
                  </a:lnTo>
                  <a:lnTo>
                    <a:pt x="13953" y="24635"/>
                  </a:lnTo>
                  <a:lnTo>
                    <a:pt x="17005" y="24635"/>
                  </a:lnTo>
                  <a:lnTo>
                    <a:pt x="170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006675" y="2739625"/>
              <a:ext cx="419675" cy="607700"/>
            </a:xfrm>
            <a:custGeom>
              <a:rect b="b" l="l" r="r" t="t"/>
              <a:pathLst>
                <a:path extrusionOk="0" h="24308" w="16787">
                  <a:moveTo>
                    <a:pt x="1" y="1"/>
                  </a:moveTo>
                  <a:lnTo>
                    <a:pt x="6922" y="15806"/>
                  </a:lnTo>
                  <a:lnTo>
                    <a:pt x="2998" y="24308"/>
                  </a:lnTo>
                  <a:lnTo>
                    <a:pt x="6268" y="24308"/>
                  </a:lnTo>
                  <a:lnTo>
                    <a:pt x="16787" y="1"/>
                  </a:lnTo>
                  <a:lnTo>
                    <a:pt x="13353" y="1"/>
                  </a:lnTo>
                  <a:lnTo>
                    <a:pt x="8448" y="12154"/>
                  </a:lnTo>
                  <a:lnTo>
                    <a:pt x="8394" y="12154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5"/>
          <p:cNvGrpSpPr/>
          <p:nvPr/>
        </p:nvGrpSpPr>
        <p:grpSpPr>
          <a:xfrm>
            <a:off x="7507312" y="550066"/>
            <a:ext cx="479498" cy="385684"/>
            <a:chOff x="6294751" y="783425"/>
            <a:chExt cx="5020925" cy="4038575"/>
          </a:xfrm>
        </p:grpSpPr>
        <p:sp>
          <p:nvSpPr>
            <p:cNvPr id="94" name="Google Shape;94;p15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0" name="Google Shape;100;p16"/>
          <p:cNvGrpSpPr/>
          <p:nvPr/>
        </p:nvGrpSpPr>
        <p:grpSpPr>
          <a:xfrm>
            <a:off x="502528" y="4542252"/>
            <a:ext cx="1539938" cy="287844"/>
            <a:chOff x="238125" y="2182350"/>
            <a:chExt cx="7149200" cy="1336325"/>
          </a:xfrm>
        </p:grpSpPr>
        <p:sp>
          <p:nvSpPr>
            <p:cNvPr id="101" name="Google Shape;101;p16"/>
            <p:cNvSpPr/>
            <p:nvPr/>
          </p:nvSpPr>
          <p:spPr>
            <a:xfrm>
              <a:off x="3329700" y="2212350"/>
              <a:ext cx="437400" cy="832500"/>
            </a:xfrm>
            <a:custGeom>
              <a:rect b="b" l="l" r="r" t="t"/>
              <a:pathLst>
                <a:path extrusionOk="0" h="33300" w="17496">
                  <a:moveTo>
                    <a:pt x="8775" y="0"/>
                  </a:moveTo>
                  <a:cubicBezTo>
                    <a:pt x="3924" y="0"/>
                    <a:pt x="0" y="3924"/>
                    <a:pt x="0" y="8775"/>
                  </a:cubicBezTo>
                  <a:lnTo>
                    <a:pt x="0" y="33300"/>
                  </a:lnTo>
                  <a:lnTo>
                    <a:pt x="17495" y="33300"/>
                  </a:lnTo>
                  <a:lnTo>
                    <a:pt x="17495" y="8775"/>
                  </a:lnTo>
                  <a:cubicBezTo>
                    <a:pt x="17495" y="3924"/>
                    <a:pt x="13571" y="0"/>
                    <a:pt x="8775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2919575" y="3042100"/>
              <a:ext cx="847525" cy="422400"/>
            </a:xfrm>
            <a:custGeom>
              <a:rect b="b" l="l" r="r" t="t"/>
              <a:pathLst>
                <a:path extrusionOk="0" h="16896" w="33901">
                  <a:moveTo>
                    <a:pt x="0" y="1"/>
                  </a:moveTo>
                  <a:cubicBezTo>
                    <a:pt x="0" y="9320"/>
                    <a:pt x="7631" y="16896"/>
                    <a:pt x="16950" y="16896"/>
                  </a:cubicBezTo>
                  <a:cubicBezTo>
                    <a:pt x="26325" y="16896"/>
                    <a:pt x="33900" y="9320"/>
                    <a:pt x="33900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325700" y="2182350"/>
              <a:ext cx="1169075" cy="1088675"/>
            </a:xfrm>
            <a:custGeom>
              <a:rect b="b" l="l" r="r" t="t"/>
              <a:pathLst>
                <a:path extrusionOk="0" h="43547" w="46763">
                  <a:moveTo>
                    <a:pt x="23264" y="1"/>
                  </a:moveTo>
                  <a:cubicBezTo>
                    <a:pt x="21554" y="1"/>
                    <a:pt x="19845" y="914"/>
                    <a:pt x="19022" y="2726"/>
                  </a:cubicBezTo>
                  <a:lnTo>
                    <a:pt x="1" y="43547"/>
                  </a:lnTo>
                  <a:lnTo>
                    <a:pt x="46763" y="43547"/>
                  </a:lnTo>
                  <a:lnTo>
                    <a:pt x="27469" y="2672"/>
                  </a:lnTo>
                  <a:cubicBezTo>
                    <a:pt x="26631" y="887"/>
                    <a:pt x="24947" y="1"/>
                    <a:pt x="23264" y="1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48100" y="2761425"/>
              <a:ext cx="671750" cy="630875"/>
            </a:xfrm>
            <a:custGeom>
              <a:rect b="b" l="l" r="r" t="t"/>
              <a:pathLst>
                <a:path extrusionOk="0" h="25235" w="26870">
                  <a:moveTo>
                    <a:pt x="0" y="1"/>
                  </a:moveTo>
                  <a:lnTo>
                    <a:pt x="0" y="25234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658887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0" y="0"/>
                  </a:moveTo>
                  <a:cubicBezTo>
                    <a:pt x="5614" y="0"/>
                    <a:pt x="0" y="5614"/>
                    <a:pt x="0" y="12535"/>
                  </a:cubicBezTo>
                  <a:lnTo>
                    <a:pt x="0" y="42728"/>
                  </a:lnTo>
                  <a:lnTo>
                    <a:pt x="25125" y="42728"/>
                  </a:lnTo>
                  <a:lnTo>
                    <a:pt x="25125" y="12535"/>
                  </a:lnTo>
                  <a:cubicBezTo>
                    <a:pt x="25125" y="5614"/>
                    <a:pt x="19512" y="0"/>
                    <a:pt x="12590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96482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1" y="0"/>
                  </a:moveTo>
                  <a:cubicBezTo>
                    <a:pt x="5614" y="0"/>
                    <a:pt x="1" y="5614"/>
                    <a:pt x="1" y="12535"/>
                  </a:cubicBezTo>
                  <a:lnTo>
                    <a:pt x="1" y="42728"/>
                  </a:lnTo>
                  <a:lnTo>
                    <a:pt x="25126" y="42728"/>
                  </a:lnTo>
                  <a:lnTo>
                    <a:pt x="25126" y="12535"/>
                  </a:lnTo>
                  <a:cubicBezTo>
                    <a:pt x="25126" y="5614"/>
                    <a:pt x="19512" y="0"/>
                    <a:pt x="12591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676075" y="2870775"/>
              <a:ext cx="711250" cy="647900"/>
            </a:xfrm>
            <a:custGeom>
              <a:rect b="b" l="l" r="r" t="t"/>
              <a:pathLst>
                <a:path extrusionOk="0" h="25916" w="28450">
                  <a:moveTo>
                    <a:pt x="14225" y="0"/>
                  </a:moveTo>
                  <a:cubicBezTo>
                    <a:pt x="10914" y="0"/>
                    <a:pt x="7603" y="1268"/>
                    <a:pt x="5069" y="3802"/>
                  </a:cubicBezTo>
                  <a:cubicBezTo>
                    <a:pt x="0" y="8870"/>
                    <a:pt x="0" y="17045"/>
                    <a:pt x="5069" y="22114"/>
                  </a:cubicBezTo>
                  <a:cubicBezTo>
                    <a:pt x="7603" y="24648"/>
                    <a:pt x="10914" y="25915"/>
                    <a:pt x="14225" y="25915"/>
                  </a:cubicBezTo>
                  <a:cubicBezTo>
                    <a:pt x="17536" y="25915"/>
                    <a:pt x="20847" y="24648"/>
                    <a:pt x="23381" y="22114"/>
                  </a:cubicBezTo>
                  <a:cubicBezTo>
                    <a:pt x="28450" y="17045"/>
                    <a:pt x="28450" y="8870"/>
                    <a:pt x="23381" y="3802"/>
                  </a:cubicBezTo>
                  <a:cubicBezTo>
                    <a:pt x="20847" y="1268"/>
                    <a:pt x="17536" y="0"/>
                    <a:pt x="14225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238125" y="2532175"/>
              <a:ext cx="421025" cy="643475"/>
            </a:xfrm>
            <a:custGeom>
              <a:rect b="b" l="l" r="r" t="t"/>
              <a:pathLst>
                <a:path extrusionOk="0" h="25739" w="16841">
                  <a:moveTo>
                    <a:pt x="8858" y="1"/>
                  </a:moveTo>
                  <a:cubicBezTo>
                    <a:pt x="8704" y="1"/>
                    <a:pt x="8549" y="5"/>
                    <a:pt x="8393" y="15"/>
                  </a:cubicBezTo>
                  <a:cubicBezTo>
                    <a:pt x="8258" y="7"/>
                    <a:pt x="8123" y="4"/>
                    <a:pt x="7988" y="4"/>
                  </a:cubicBezTo>
                  <a:cubicBezTo>
                    <a:pt x="6115" y="4"/>
                    <a:pt x="4316" y="706"/>
                    <a:pt x="2943" y="1977"/>
                  </a:cubicBezTo>
                  <a:cubicBezTo>
                    <a:pt x="1635" y="3121"/>
                    <a:pt x="872" y="4811"/>
                    <a:pt x="872" y="6555"/>
                  </a:cubicBezTo>
                  <a:cubicBezTo>
                    <a:pt x="818" y="8135"/>
                    <a:pt x="1417" y="9661"/>
                    <a:pt x="2562" y="10751"/>
                  </a:cubicBezTo>
                  <a:cubicBezTo>
                    <a:pt x="3979" y="12005"/>
                    <a:pt x="5668" y="12931"/>
                    <a:pt x="7521" y="13422"/>
                  </a:cubicBezTo>
                  <a:cubicBezTo>
                    <a:pt x="9156" y="13858"/>
                    <a:pt x="10737" y="14566"/>
                    <a:pt x="12154" y="15547"/>
                  </a:cubicBezTo>
                  <a:cubicBezTo>
                    <a:pt x="13135" y="16256"/>
                    <a:pt x="13680" y="17455"/>
                    <a:pt x="13625" y="18708"/>
                  </a:cubicBezTo>
                  <a:cubicBezTo>
                    <a:pt x="13625" y="19853"/>
                    <a:pt x="13080" y="20943"/>
                    <a:pt x="12099" y="21597"/>
                  </a:cubicBezTo>
                  <a:cubicBezTo>
                    <a:pt x="11180" y="22261"/>
                    <a:pt x="10022" y="22637"/>
                    <a:pt x="8848" y="22637"/>
                  </a:cubicBezTo>
                  <a:cubicBezTo>
                    <a:pt x="8769" y="22637"/>
                    <a:pt x="8690" y="22636"/>
                    <a:pt x="8611" y="22632"/>
                  </a:cubicBezTo>
                  <a:cubicBezTo>
                    <a:pt x="8543" y="22635"/>
                    <a:pt x="8475" y="22636"/>
                    <a:pt x="8407" y="22636"/>
                  </a:cubicBezTo>
                  <a:cubicBezTo>
                    <a:pt x="7123" y="22636"/>
                    <a:pt x="5946" y="22150"/>
                    <a:pt x="5014" y="21270"/>
                  </a:cubicBezTo>
                  <a:cubicBezTo>
                    <a:pt x="3979" y="20398"/>
                    <a:pt x="3216" y="19199"/>
                    <a:pt x="2889" y="17891"/>
                  </a:cubicBezTo>
                  <a:lnTo>
                    <a:pt x="0" y="19035"/>
                  </a:lnTo>
                  <a:cubicBezTo>
                    <a:pt x="436" y="21052"/>
                    <a:pt x="1635" y="22796"/>
                    <a:pt x="3325" y="23995"/>
                  </a:cubicBezTo>
                  <a:cubicBezTo>
                    <a:pt x="4905" y="25085"/>
                    <a:pt x="6704" y="25684"/>
                    <a:pt x="8611" y="25739"/>
                  </a:cubicBezTo>
                  <a:cubicBezTo>
                    <a:pt x="9592" y="25739"/>
                    <a:pt x="10573" y="25575"/>
                    <a:pt x="11500" y="25303"/>
                  </a:cubicBezTo>
                  <a:cubicBezTo>
                    <a:pt x="12426" y="25030"/>
                    <a:pt x="13353" y="24594"/>
                    <a:pt x="14116" y="24049"/>
                  </a:cubicBezTo>
                  <a:cubicBezTo>
                    <a:pt x="14988" y="23450"/>
                    <a:pt x="15642" y="22687"/>
                    <a:pt x="16078" y="21815"/>
                  </a:cubicBezTo>
                  <a:cubicBezTo>
                    <a:pt x="16623" y="20834"/>
                    <a:pt x="16841" y="19744"/>
                    <a:pt x="16841" y="18599"/>
                  </a:cubicBezTo>
                  <a:cubicBezTo>
                    <a:pt x="16841" y="17509"/>
                    <a:pt x="16623" y="16474"/>
                    <a:pt x="16187" y="15438"/>
                  </a:cubicBezTo>
                  <a:cubicBezTo>
                    <a:pt x="15751" y="14566"/>
                    <a:pt x="15097" y="13749"/>
                    <a:pt x="14334" y="13204"/>
                  </a:cubicBezTo>
                  <a:cubicBezTo>
                    <a:pt x="13516" y="12604"/>
                    <a:pt x="12699" y="12114"/>
                    <a:pt x="11827" y="11732"/>
                  </a:cubicBezTo>
                  <a:cubicBezTo>
                    <a:pt x="10846" y="11296"/>
                    <a:pt x="9810" y="10915"/>
                    <a:pt x="8775" y="10588"/>
                  </a:cubicBezTo>
                  <a:cubicBezTo>
                    <a:pt x="7521" y="10206"/>
                    <a:pt x="6322" y="9661"/>
                    <a:pt x="5287" y="8898"/>
                  </a:cubicBezTo>
                  <a:cubicBezTo>
                    <a:pt x="4524" y="8353"/>
                    <a:pt x="4088" y="7481"/>
                    <a:pt x="4088" y="6555"/>
                  </a:cubicBezTo>
                  <a:cubicBezTo>
                    <a:pt x="4088" y="5574"/>
                    <a:pt x="4578" y="4647"/>
                    <a:pt x="5396" y="4048"/>
                  </a:cubicBezTo>
                  <a:cubicBezTo>
                    <a:pt x="6205" y="3390"/>
                    <a:pt x="7203" y="3061"/>
                    <a:pt x="8258" y="3061"/>
                  </a:cubicBezTo>
                  <a:cubicBezTo>
                    <a:pt x="8339" y="3061"/>
                    <a:pt x="8420" y="3063"/>
                    <a:pt x="8502" y="3067"/>
                  </a:cubicBezTo>
                  <a:cubicBezTo>
                    <a:pt x="8626" y="3054"/>
                    <a:pt x="8751" y="3048"/>
                    <a:pt x="8877" y="3048"/>
                  </a:cubicBezTo>
                  <a:cubicBezTo>
                    <a:pt x="9850" y="3048"/>
                    <a:pt x="10836" y="3414"/>
                    <a:pt x="11609" y="3993"/>
                  </a:cubicBezTo>
                  <a:cubicBezTo>
                    <a:pt x="12372" y="4538"/>
                    <a:pt x="12862" y="5301"/>
                    <a:pt x="13135" y="6173"/>
                  </a:cubicBezTo>
                  <a:lnTo>
                    <a:pt x="16023" y="4974"/>
                  </a:lnTo>
                  <a:cubicBezTo>
                    <a:pt x="15533" y="3612"/>
                    <a:pt x="14661" y="2413"/>
                    <a:pt x="13516" y="1541"/>
                  </a:cubicBezTo>
                  <a:cubicBezTo>
                    <a:pt x="12168" y="542"/>
                    <a:pt x="10546" y="1"/>
                    <a:pt x="8858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709550" y="2611550"/>
              <a:ext cx="273900" cy="557650"/>
            </a:xfrm>
            <a:custGeom>
              <a:rect b="b" l="l" r="r" t="t"/>
              <a:pathLst>
                <a:path extrusionOk="0" h="22306" w="10956">
                  <a:moveTo>
                    <a:pt x="2943" y="1"/>
                  </a:moveTo>
                  <a:lnTo>
                    <a:pt x="2943" y="5124"/>
                  </a:lnTo>
                  <a:lnTo>
                    <a:pt x="0" y="5124"/>
                  </a:lnTo>
                  <a:lnTo>
                    <a:pt x="0" y="8067"/>
                  </a:lnTo>
                  <a:lnTo>
                    <a:pt x="2943" y="8067"/>
                  </a:lnTo>
                  <a:lnTo>
                    <a:pt x="2943" y="16896"/>
                  </a:lnTo>
                  <a:cubicBezTo>
                    <a:pt x="2834" y="18367"/>
                    <a:pt x="3380" y="19784"/>
                    <a:pt x="4361" y="20874"/>
                  </a:cubicBezTo>
                  <a:cubicBezTo>
                    <a:pt x="5358" y="21772"/>
                    <a:pt x="6676" y="22305"/>
                    <a:pt x="8021" y="22305"/>
                  </a:cubicBezTo>
                  <a:cubicBezTo>
                    <a:pt x="8145" y="22305"/>
                    <a:pt x="8269" y="22301"/>
                    <a:pt x="8394" y="22291"/>
                  </a:cubicBezTo>
                  <a:cubicBezTo>
                    <a:pt x="9266" y="22291"/>
                    <a:pt x="10138" y="22128"/>
                    <a:pt x="10955" y="21801"/>
                  </a:cubicBezTo>
                  <a:lnTo>
                    <a:pt x="9865" y="19076"/>
                  </a:lnTo>
                  <a:cubicBezTo>
                    <a:pt x="9375" y="19294"/>
                    <a:pt x="8884" y="19348"/>
                    <a:pt x="8394" y="19348"/>
                  </a:cubicBezTo>
                  <a:cubicBezTo>
                    <a:pt x="6868" y="19348"/>
                    <a:pt x="6105" y="18476"/>
                    <a:pt x="6105" y="16623"/>
                  </a:cubicBezTo>
                  <a:lnTo>
                    <a:pt x="6105" y="8067"/>
                  </a:lnTo>
                  <a:lnTo>
                    <a:pt x="10247" y="8067"/>
                  </a:lnTo>
                  <a:lnTo>
                    <a:pt x="10247" y="5124"/>
                  </a:lnTo>
                  <a:lnTo>
                    <a:pt x="6105" y="5124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1052900" y="2739625"/>
              <a:ext cx="376100" cy="436025"/>
            </a:xfrm>
            <a:custGeom>
              <a:rect b="b" l="l" r="r" t="t"/>
              <a:pathLst>
                <a:path extrusionOk="0" h="17441" w="15044">
                  <a:moveTo>
                    <a:pt x="110" y="1"/>
                  </a:moveTo>
                  <a:lnTo>
                    <a:pt x="110" y="10356"/>
                  </a:lnTo>
                  <a:cubicBezTo>
                    <a:pt x="1" y="12209"/>
                    <a:pt x="600" y="14007"/>
                    <a:pt x="1745" y="15479"/>
                  </a:cubicBezTo>
                  <a:cubicBezTo>
                    <a:pt x="2835" y="16787"/>
                    <a:pt x="4415" y="17441"/>
                    <a:pt x="6541" y="17441"/>
                  </a:cubicBezTo>
                  <a:cubicBezTo>
                    <a:pt x="7631" y="17441"/>
                    <a:pt x="8721" y="17114"/>
                    <a:pt x="9647" y="16569"/>
                  </a:cubicBezTo>
                  <a:cubicBezTo>
                    <a:pt x="10574" y="16078"/>
                    <a:pt x="11337" y="15424"/>
                    <a:pt x="11882" y="14552"/>
                  </a:cubicBezTo>
                  <a:lnTo>
                    <a:pt x="11991" y="14552"/>
                  </a:lnTo>
                  <a:lnTo>
                    <a:pt x="11991" y="16896"/>
                  </a:lnTo>
                  <a:lnTo>
                    <a:pt x="15043" y="16896"/>
                  </a:lnTo>
                  <a:lnTo>
                    <a:pt x="15043" y="1"/>
                  </a:lnTo>
                  <a:lnTo>
                    <a:pt x="11882" y="1"/>
                  </a:lnTo>
                  <a:lnTo>
                    <a:pt x="11882" y="9320"/>
                  </a:lnTo>
                  <a:cubicBezTo>
                    <a:pt x="11882" y="10628"/>
                    <a:pt x="11446" y="11936"/>
                    <a:pt x="10628" y="12972"/>
                  </a:cubicBezTo>
                  <a:cubicBezTo>
                    <a:pt x="9920" y="13953"/>
                    <a:pt x="8721" y="14552"/>
                    <a:pt x="7467" y="14552"/>
                  </a:cubicBezTo>
                  <a:cubicBezTo>
                    <a:pt x="4688" y="14552"/>
                    <a:pt x="3271" y="12972"/>
                    <a:pt x="3271" y="9811"/>
                  </a:cubicBezTo>
                  <a:lnTo>
                    <a:pt x="327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512075" y="2546150"/>
              <a:ext cx="425150" cy="629500"/>
            </a:xfrm>
            <a:custGeom>
              <a:rect b="b" l="l" r="r" t="t"/>
              <a:pathLst>
                <a:path extrusionOk="0" h="25180" w="17006">
                  <a:moveTo>
                    <a:pt x="8612" y="10097"/>
                  </a:moveTo>
                  <a:cubicBezTo>
                    <a:pt x="10002" y="10097"/>
                    <a:pt x="11391" y="10655"/>
                    <a:pt x="12427" y="11773"/>
                  </a:cubicBezTo>
                  <a:cubicBezTo>
                    <a:pt x="13462" y="12972"/>
                    <a:pt x="14062" y="14552"/>
                    <a:pt x="13953" y="16187"/>
                  </a:cubicBezTo>
                  <a:cubicBezTo>
                    <a:pt x="14062" y="17822"/>
                    <a:pt x="13462" y="19403"/>
                    <a:pt x="12427" y="20656"/>
                  </a:cubicBezTo>
                  <a:cubicBezTo>
                    <a:pt x="11446" y="21692"/>
                    <a:pt x="10029" y="22291"/>
                    <a:pt x="8612" y="22291"/>
                  </a:cubicBezTo>
                  <a:cubicBezTo>
                    <a:pt x="7140" y="22291"/>
                    <a:pt x="5778" y="21692"/>
                    <a:pt x="4797" y="20602"/>
                  </a:cubicBezTo>
                  <a:cubicBezTo>
                    <a:pt x="3707" y="19403"/>
                    <a:pt x="3162" y="17822"/>
                    <a:pt x="3216" y="16187"/>
                  </a:cubicBezTo>
                  <a:cubicBezTo>
                    <a:pt x="3162" y="14552"/>
                    <a:pt x="3707" y="12972"/>
                    <a:pt x="4797" y="11773"/>
                  </a:cubicBezTo>
                  <a:cubicBezTo>
                    <a:pt x="5832" y="10655"/>
                    <a:pt x="7222" y="10097"/>
                    <a:pt x="8612" y="10097"/>
                  </a:cubicBezTo>
                  <a:close/>
                  <a:moveTo>
                    <a:pt x="13844" y="1"/>
                  </a:moveTo>
                  <a:lnTo>
                    <a:pt x="13844" y="7740"/>
                  </a:lnTo>
                  <a:lnTo>
                    <a:pt x="13953" y="10083"/>
                  </a:lnTo>
                  <a:lnTo>
                    <a:pt x="13844" y="10083"/>
                  </a:lnTo>
                  <a:cubicBezTo>
                    <a:pt x="13244" y="9211"/>
                    <a:pt x="12481" y="8503"/>
                    <a:pt x="11555" y="8012"/>
                  </a:cubicBezTo>
                  <a:cubicBezTo>
                    <a:pt x="10465" y="7467"/>
                    <a:pt x="9266" y="7195"/>
                    <a:pt x="8067" y="7195"/>
                  </a:cubicBezTo>
                  <a:cubicBezTo>
                    <a:pt x="5887" y="7195"/>
                    <a:pt x="3870" y="8121"/>
                    <a:pt x="2453" y="9811"/>
                  </a:cubicBezTo>
                  <a:cubicBezTo>
                    <a:pt x="818" y="11555"/>
                    <a:pt x="1" y="13844"/>
                    <a:pt x="55" y="16187"/>
                  </a:cubicBezTo>
                  <a:cubicBezTo>
                    <a:pt x="1" y="18531"/>
                    <a:pt x="818" y="20820"/>
                    <a:pt x="2453" y="22618"/>
                  </a:cubicBezTo>
                  <a:cubicBezTo>
                    <a:pt x="3870" y="24253"/>
                    <a:pt x="5887" y="25180"/>
                    <a:pt x="8067" y="25180"/>
                  </a:cubicBezTo>
                  <a:cubicBezTo>
                    <a:pt x="9266" y="25180"/>
                    <a:pt x="10465" y="24907"/>
                    <a:pt x="11555" y="24308"/>
                  </a:cubicBezTo>
                  <a:cubicBezTo>
                    <a:pt x="12481" y="23872"/>
                    <a:pt x="13244" y="23163"/>
                    <a:pt x="13844" y="22291"/>
                  </a:cubicBezTo>
                  <a:lnTo>
                    <a:pt x="13953" y="22291"/>
                  </a:lnTo>
                  <a:lnTo>
                    <a:pt x="13953" y="24635"/>
                  </a:lnTo>
                  <a:lnTo>
                    <a:pt x="17005" y="24635"/>
                  </a:lnTo>
                  <a:lnTo>
                    <a:pt x="170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2006675" y="2739625"/>
              <a:ext cx="419675" cy="607700"/>
            </a:xfrm>
            <a:custGeom>
              <a:rect b="b" l="l" r="r" t="t"/>
              <a:pathLst>
                <a:path extrusionOk="0" h="24308" w="16787">
                  <a:moveTo>
                    <a:pt x="1" y="1"/>
                  </a:moveTo>
                  <a:lnTo>
                    <a:pt x="6922" y="15806"/>
                  </a:lnTo>
                  <a:lnTo>
                    <a:pt x="2998" y="24308"/>
                  </a:lnTo>
                  <a:lnTo>
                    <a:pt x="6268" y="24308"/>
                  </a:lnTo>
                  <a:lnTo>
                    <a:pt x="16787" y="1"/>
                  </a:lnTo>
                  <a:lnTo>
                    <a:pt x="13353" y="1"/>
                  </a:lnTo>
                  <a:lnTo>
                    <a:pt x="8448" y="12154"/>
                  </a:lnTo>
                  <a:lnTo>
                    <a:pt x="8394" y="12154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8169169" y="4514914"/>
            <a:ext cx="425774" cy="342471"/>
            <a:chOff x="6294751" y="783425"/>
            <a:chExt cx="5020925" cy="4038575"/>
          </a:xfrm>
        </p:grpSpPr>
        <p:sp>
          <p:nvSpPr>
            <p:cNvPr id="114" name="Google Shape;114;p16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6"/>
          <p:cNvSpPr txBox="1"/>
          <p:nvPr/>
        </p:nvSpPr>
        <p:spPr>
          <a:xfrm>
            <a:off x="761950" y="2219400"/>
            <a:ext cx="17409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19" name="Google Shape;119;p16"/>
          <p:cNvSpPr txBox="1"/>
          <p:nvPr/>
        </p:nvSpPr>
        <p:spPr>
          <a:xfrm>
            <a:off x="2707204" y="2219400"/>
            <a:ext cx="17409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0" name="Google Shape;120;p16"/>
          <p:cNvSpPr txBox="1"/>
          <p:nvPr/>
        </p:nvSpPr>
        <p:spPr>
          <a:xfrm>
            <a:off x="4674206" y="2219400"/>
            <a:ext cx="17409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1" name="Google Shape;121;p16"/>
          <p:cNvSpPr txBox="1"/>
          <p:nvPr/>
        </p:nvSpPr>
        <p:spPr>
          <a:xfrm>
            <a:off x="6641207" y="2219400"/>
            <a:ext cx="17409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Quote">
  <p:cSld name="CUSTOM_3_1_1_1_1_1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761950" y="1161825"/>
            <a:ext cx="5715000" cy="17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762000" y="3276400"/>
            <a:ext cx="2540100" cy="10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5" name="Google Shape;125;p17"/>
          <p:cNvGrpSpPr/>
          <p:nvPr/>
        </p:nvGrpSpPr>
        <p:grpSpPr>
          <a:xfrm>
            <a:off x="502528" y="4542252"/>
            <a:ext cx="1539938" cy="287844"/>
            <a:chOff x="238125" y="2182350"/>
            <a:chExt cx="7149200" cy="1336325"/>
          </a:xfrm>
        </p:grpSpPr>
        <p:sp>
          <p:nvSpPr>
            <p:cNvPr id="126" name="Google Shape;126;p17"/>
            <p:cNvSpPr/>
            <p:nvPr/>
          </p:nvSpPr>
          <p:spPr>
            <a:xfrm>
              <a:off x="3329700" y="2212350"/>
              <a:ext cx="437400" cy="832500"/>
            </a:xfrm>
            <a:custGeom>
              <a:rect b="b" l="l" r="r" t="t"/>
              <a:pathLst>
                <a:path extrusionOk="0" h="33300" w="17496">
                  <a:moveTo>
                    <a:pt x="8775" y="0"/>
                  </a:moveTo>
                  <a:cubicBezTo>
                    <a:pt x="3924" y="0"/>
                    <a:pt x="0" y="3924"/>
                    <a:pt x="0" y="8775"/>
                  </a:cubicBezTo>
                  <a:lnTo>
                    <a:pt x="0" y="33300"/>
                  </a:lnTo>
                  <a:lnTo>
                    <a:pt x="17495" y="33300"/>
                  </a:lnTo>
                  <a:lnTo>
                    <a:pt x="17495" y="8775"/>
                  </a:lnTo>
                  <a:cubicBezTo>
                    <a:pt x="17495" y="3924"/>
                    <a:pt x="13571" y="0"/>
                    <a:pt x="8775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919575" y="3042100"/>
              <a:ext cx="847525" cy="422400"/>
            </a:xfrm>
            <a:custGeom>
              <a:rect b="b" l="l" r="r" t="t"/>
              <a:pathLst>
                <a:path extrusionOk="0" h="16896" w="33901">
                  <a:moveTo>
                    <a:pt x="0" y="1"/>
                  </a:moveTo>
                  <a:cubicBezTo>
                    <a:pt x="0" y="9320"/>
                    <a:pt x="7631" y="16896"/>
                    <a:pt x="16950" y="16896"/>
                  </a:cubicBezTo>
                  <a:cubicBezTo>
                    <a:pt x="26325" y="16896"/>
                    <a:pt x="33900" y="9320"/>
                    <a:pt x="33900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4325700" y="2182350"/>
              <a:ext cx="1169075" cy="1088675"/>
            </a:xfrm>
            <a:custGeom>
              <a:rect b="b" l="l" r="r" t="t"/>
              <a:pathLst>
                <a:path extrusionOk="0" h="43547" w="46763">
                  <a:moveTo>
                    <a:pt x="23264" y="1"/>
                  </a:moveTo>
                  <a:cubicBezTo>
                    <a:pt x="21554" y="1"/>
                    <a:pt x="19845" y="914"/>
                    <a:pt x="19022" y="2726"/>
                  </a:cubicBezTo>
                  <a:lnTo>
                    <a:pt x="1" y="43547"/>
                  </a:lnTo>
                  <a:lnTo>
                    <a:pt x="46763" y="43547"/>
                  </a:lnTo>
                  <a:lnTo>
                    <a:pt x="27469" y="2672"/>
                  </a:lnTo>
                  <a:cubicBezTo>
                    <a:pt x="26631" y="887"/>
                    <a:pt x="24947" y="1"/>
                    <a:pt x="23264" y="1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748100" y="2761425"/>
              <a:ext cx="671750" cy="630875"/>
            </a:xfrm>
            <a:custGeom>
              <a:rect b="b" l="l" r="r" t="t"/>
              <a:pathLst>
                <a:path extrusionOk="0" h="25235" w="26870">
                  <a:moveTo>
                    <a:pt x="0" y="1"/>
                  </a:moveTo>
                  <a:lnTo>
                    <a:pt x="0" y="25234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58887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0" y="0"/>
                  </a:moveTo>
                  <a:cubicBezTo>
                    <a:pt x="5614" y="0"/>
                    <a:pt x="0" y="5614"/>
                    <a:pt x="0" y="12535"/>
                  </a:cubicBezTo>
                  <a:lnTo>
                    <a:pt x="0" y="42728"/>
                  </a:lnTo>
                  <a:lnTo>
                    <a:pt x="25125" y="42728"/>
                  </a:lnTo>
                  <a:lnTo>
                    <a:pt x="25125" y="12535"/>
                  </a:lnTo>
                  <a:cubicBezTo>
                    <a:pt x="25125" y="5614"/>
                    <a:pt x="19512" y="0"/>
                    <a:pt x="12590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596482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1" y="0"/>
                  </a:moveTo>
                  <a:cubicBezTo>
                    <a:pt x="5614" y="0"/>
                    <a:pt x="1" y="5614"/>
                    <a:pt x="1" y="12535"/>
                  </a:cubicBezTo>
                  <a:lnTo>
                    <a:pt x="1" y="42728"/>
                  </a:lnTo>
                  <a:lnTo>
                    <a:pt x="25126" y="42728"/>
                  </a:lnTo>
                  <a:lnTo>
                    <a:pt x="25126" y="12535"/>
                  </a:lnTo>
                  <a:cubicBezTo>
                    <a:pt x="25126" y="5614"/>
                    <a:pt x="19512" y="0"/>
                    <a:pt x="12591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6676075" y="2870775"/>
              <a:ext cx="711250" cy="647900"/>
            </a:xfrm>
            <a:custGeom>
              <a:rect b="b" l="l" r="r" t="t"/>
              <a:pathLst>
                <a:path extrusionOk="0" h="25916" w="28450">
                  <a:moveTo>
                    <a:pt x="14225" y="0"/>
                  </a:moveTo>
                  <a:cubicBezTo>
                    <a:pt x="10914" y="0"/>
                    <a:pt x="7603" y="1268"/>
                    <a:pt x="5069" y="3802"/>
                  </a:cubicBezTo>
                  <a:cubicBezTo>
                    <a:pt x="0" y="8870"/>
                    <a:pt x="0" y="17045"/>
                    <a:pt x="5069" y="22114"/>
                  </a:cubicBezTo>
                  <a:cubicBezTo>
                    <a:pt x="7603" y="24648"/>
                    <a:pt x="10914" y="25915"/>
                    <a:pt x="14225" y="25915"/>
                  </a:cubicBezTo>
                  <a:cubicBezTo>
                    <a:pt x="17536" y="25915"/>
                    <a:pt x="20847" y="24648"/>
                    <a:pt x="23381" y="22114"/>
                  </a:cubicBezTo>
                  <a:cubicBezTo>
                    <a:pt x="28450" y="17045"/>
                    <a:pt x="28450" y="8870"/>
                    <a:pt x="23381" y="3802"/>
                  </a:cubicBezTo>
                  <a:cubicBezTo>
                    <a:pt x="20847" y="1268"/>
                    <a:pt x="17536" y="0"/>
                    <a:pt x="14225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238125" y="2532175"/>
              <a:ext cx="421025" cy="643475"/>
            </a:xfrm>
            <a:custGeom>
              <a:rect b="b" l="l" r="r" t="t"/>
              <a:pathLst>
                <a:path extrusionOk="0" h="25739" w="16841">
                  <a:moveTo>
                    <a:pt x="8858" y="1"/>
                  </a:moveTo>
                  <a:cubicBezTo>
                    <a:pt x="8704" y="1"/>
                    <a:pt x="8549" y="5"/>
                    <a:pt x="8393" y="15"/>
                  </a:cubicBezTo>
                  <a:cubicBezTo>
                    <a:pt x="8258" y="7"/>
                    <a:pt x="8123" y="4"/>
                    <a:pt x="7988" y="4"/>
                  </a:cubicBezTo>
                  <a:cubicBezTo>
                    <a:pt x="6115" y="4"/>
                    <a:pt x="4316" y="706"/>
                    <a:pt x="2943" y="1977"/>
                  </a:cubicBezTo>
                  <a:cubicBezTo>
                    <a:pt x="1635" y="3121"/>
                    <a:pt x="872" y="4811"/>
                    <a:pt x="872" y="6555"/>
                  </a:cubicBezTo>
                  <a:cubicBezTo>
                    <a:pt x="818" y="8135"/>
                    <a:pt x="1417" y="9661"/>
                    <a:pt x="2562" y="10751"/>
                  </a:cubicBezTo>
                  <a:cubicBezTo>
                    <a:pt x="3979" y="12005"/>
                    <a:pt x="5668" y="12931"/>
                    <a:pt x="7521" y="13422"/>
                  </a:cubicBezTo>
                  <a:cubicBezTo>
                    <a:pt x="9156" y="13858"/>
                    <a:pt x="10737" y="14566"/>
                    <a:pt x="12154" y="15547"/>
                  </a:cubicBezTo>
                  <a:cubicBezTo>
                    <a:pt x="13135" y="16256"/>
                    <a:pt x="13680" y="17455"/>
                    <a:pt x="13625" y="18708"/>
                  </a:cubicBezTo>
                  <a:cubicBezTo>
                    <a:pt x="13625" y="19853"/>
                    <a:pt x="13080" y="20943"/>
                    <a:pt x="12099" y="21597"/>
                  </a:cubicBezTo>
                  <a:cubicBezTo>
                    <a:pt x="11180" y="22261"/>
                    <a:pt x="10022" y="22637"/>
                    <a:pt x="8848" y="22637"/>
                  </a:cubicBezTo>
                  <a:cubicBezTo>
                    <a:pt x="8769" y="22637"/>
                    <a:pt x="8690" y="22636"/>
                    <a:pt x="8611" y="22632"/>
                  </a:cubicBezTo>
                  <a:cubicBezTo>
                    <a:pt x="8543" y="22635"/>
                    <a:pt x="8475" y="22636"/>
                    <a:pt x="8407" y="22636"/>
                  </a:cubicBezTo>
                  <a:cubicBezTo>
                    <a:pt x="7123" y="22636"/>
                    <a:pt x="5946" y="22150"/>
                    <a:pt x="5014" y="21270"/>
                  </a:cubicBezTo>
                  <a:cubicBezTo>
                    <a:pt x="3979" y="20398"/>
                    <a:pt x="3216" y="19199"/>
                    <a:pt x="2889" y="17891"/>
                  </a:cubicBezTo>
                  <a:lnTo>
                    <a:pt x="0" y="19035"/>
                  </a:lnTo>
                  <a:cubicBezTo>
                    <a:pt x="436" y="21052"/>
                    <a:pt x="1635" y="22796"/>
                    <a:pt x="3325" y="23995"/>
                  </a:cubicBezTo>
                  <a:cubicBezTo>
                    <a:pt x="4905" y="25085"/>
                    <a:pt x="6704" y="25684"/>
                    <a:pt x="8611" y="25739"/>
                  </a:cubicBezTo>
                  <a:cubicBezTo>
                    <a:pt x="9592" y="25739"/>
                    <a:pt x="10573" y="25575"/>
                    <a:pt x="11500" y="25303"/>
                  </a:cubicBezTo>
                  <a:cubicBezTo>
                    <a:pt x="12426" y="25030"/>
                    <a:pt x="13353" y="24594"/>
                    <a:pt x="14116" y="24049"/>
                  </a:cubicBezTo>
                  <a:cubicBezTo>
                    <a:pt x="14988" y="23450"/>
                    <a:pt x="15642" y="22687"/>
                    <a:pt x="16078" y="21815"/>
                  </a:cubicBezTo>
                  <a:cubicBezTo>
                    <a:pt x="16623" y="20834"/>
                    <a:pt x="16841" y="19744"/>
                    <a:pt x="16841" y="18599"/>
                  </a:cubicBezTo>
                  <a:cubicBezTo>
                    <a:pt x="16841" y="17509"/>
                    <a:pt x="16623" y="16474"/>
                    <a:pt x="16187" y="15438"/>
                  </a:cubicBezTo>
                  <a:cubicBezTo>
                    <a:pt x="15751" y="14566"/>
                    <a:pt x="15097" y="13749"/>
                    <a:pt x="14334" y="13204"/>
                  </a:cubicBezTo>
                  <a:cubicBezTo>
                    <a:pt x="13516" y="12604"/>
                    <a:pt x="12699" y="12114"/>
                    <a:pt x="11827" y="11732"/>
                  </a:cubicBezTo>
                  <a:cubicBezTo>
                    <a:pt x="10846" y="11296"/>
                    <a:pt x="9810" y="10915"/>
                    <a:pt x="8775" y="10588"/>
                  </a:cubicBezTo>
                  <a:cubicBezTo>
                    <a:pt x="7521" y="10206"/>
                    <a:pt x="6322" y="9661"/>
                    <a:pt x="5287" y="8898"/>
                  </a:cubicBezTo>
                  <a:cubicBezTo>
                    <a:pt x="4524" y="8353"/>
                    <a:pt x="4088" y="7481"/>
                    <a:pt x="4088" y="6555"/>
                  </a:cubicBezTo>
                  <a:cubicBezTo>
                    <a:pt x="4088" y="5574"/>
                    <a:pt x="4578" y="4647"/>
                    <a:pt x="5396" y="4048"/>
                  </a:cubicBezTo>
                  <a:cubicBezTo>
                    <a:pt x="6205" y="3390"/>
                    <a:pt x="7203" y="3061"/>
                    <a:pt x="8258" y="3061"/>
                  </a:cubicBezTo>
                  <a:cubicBezTo>
                    <a:pt x="8339" y="3061"/>
                    <a:pt x="8420" y="3063"/>
                    <a:pt x="8502" y="3067"/>
                  </a:cubicBezTo>
                  <a:cubicBezTo>
                    <a:pt x="8626" y="3054"/>
                    <a:pt x="8751" y="3048"/>
                    <a:pt x="8877" y="3048"/>
                  </a:cubicBezTo>
                  <a:cubicBezTo>
                    <a:pt x="9850" y="3048"/>
                    <a:pt x="10836" y="3414"/>
                    <a:pt x="11609" y="3993"/>
                  </a:cubicBezTo>
                  <a:cubicBezTo>
                    <a:pt x="12372" y="4538"/>
                    <a:pt x="12862" y="5301"/>
                    <a:pt x="13135" y="6173"/>
                  </a:cubicBezTo>
                  <a:lnTo>
                    <a:pt x="16023" y="4974"/>
                  </a:lnTo>
                  <a:cubicBezTo>
                    <a:pt x="15533" y="3612"/>
                    <a:pt x="14661" y="2413"/>
                    <a:pt x="13516" y="1541"/>
                  </a:cubicBezTo>
                  <a:cubicBezTo>
                    <a:pt x="12168" y="542"/>
                    <a:pt x="10546" y="1"/>
                    <a:pt x="8858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709550" y="2611550"/>
              <a:ext cx="273900" cy="557650"/>
            </a:xfrm>
            <a:custGeom>
              <a:rect b="b" l="l" r="r" t="t"/>
              <a:pathLst>
                <a:path extrusionOk="0" h="22306" w="10956">
                  <a:moveTo>
                    <a:pt x="2943" y="1"/>
                  </a:moveTo>
                  <a:lnTo>
                    <a:pt x="2943" y="5124"/>
                  </a:lnTo>
                  <a:lnTo>
                    <a:pt x="0" y="5124"/>
                  </a:lnTo>
                  <a:lnTo>
                    <a:pt x="0" y="8067"/>
                  </a:lnTo>
                  <a:lnTo>
                    <a:pt x="2943" y="8067"/>
                  </a:lnTo>
                  <a:lnTo>
                    <a:pt x="2943" y="16896"/>
                  </a:lnTo>
                  <a:cubicBezTo>
                    <a:pt x="2834" y="18367"/>
                    <a:pt x="3380" y="19784"/>
                    <a:pt x="4361" y="20874"/>
                  </a:cubicBezTo>
                  <a:cubicBezTo>
                    <a:pt x="5358" y="21772"/>
                    <a:pt x="6676" y="22305"/>
                    <a:pt x="8021" y="22305"/>
                  </a:cubicBezTo>
                  <a:cubicBezTo>
                    <a:pt x="8145" y="22305"/>
                    <a:pt x="8269" y="22301"/>
                    <a:pt x="8394" y="22291"/>
                  </a:cubicBezTo>
                  <a:cubicBezTo>
                    <a:pt x="9266" y="22291"/>
                    <a:pt x="10138" y="22128"/>
                    <a:pt x="10955" y="21801"/>
                  </a:cubicBezTo>
                  <a:lnTo>
                    <a:pt x="9865" y="19076"/>
                  </a:lnTo>
                  <a:cubicBezTo>
                    <a:pt x="9375" y="19294"/>
                    <a:pt x="8884" y="19348"/>
                    <a:pt x="8394" y="19348"/>
                  </a:cubicBezTo>
                  <a:cubicBezTo>
                    <a:pt x="6868" y="19348"/>
                    <a:pt x="6105" y="18476"/>
                    <a:pt x="6105" y="16623"/>
                  </a:cubicBezTo>
                  <a:lnTo>
                    <a:pt x="6105" y="8067"/>
                  </a:lnTo>
                  <a:lnTo>
                    <a:pt x="10247" y="8067"/>
                  </a:lnTo>
                  <a:lnTo>
                    <a:pt x="10247" y="5124"/>
                  </a:lnTo>
                  <a:lnTo>
                    <a:pt x="6105" y="5124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052900" y="2739625"/>
              <a:ext cx="376100" cy="436025"/>
            </a:xfrm>
            <a:custGeom>
              <a:rect b="b" l="l" r="r" t="t"/>
              <a:pathLst>
                <a:path extrusionOk="0" h="17441" w="15044">
                  <a:moveTo>
                    <a:pt x="110" y="1"/>
                  </a:moveTo>
                  <a:lnTo>
                    <a:pt x="110" y="10356"/>
                  </a:lnTo>
                  <a:cubicBezTo>
                    <a:pt x="1" y="12209"/>
                    <a:pt x="600" y="14007"/>
                    <a:pt x="1745" y="15479"/>
                  </a:cubicBezTo>
                  <a:cubicBezTo>
                    <a:pt x="2835" y="16787"/>
                    <a:pt x="4415" y="17441"/>
                    <a:pt x="6541" y="17441"/>
                  </a:cubicBezTo>
                  <a:cubicBezTo>
                    <a:pt x="7631" y="17441"/>
                    <a:pt x="8721" y="17114"/>
                    <a:pt x="9647" y="16569"/>
                  </a:cubicBezTo>
                  <a:cubicBezTo>
                    <a:pt x="10574" y="16078"/>
                    <a:pt x="11337" y="15424"/>
                    <a:pt x="11882" y="14552"/>
                  </a:cubicBezTo>
                  <a:lnTo>
                    <a:pt x="11991" y="14552"/>
                  </a:lnTo>
                  <a:lnTo>
                    <a:pt x="11991" y="16896"/>
                  </a:lnTo>
                  <a:lnTo>
                    <a:pt x="15043" y="16896"/>
                  </a:lnTo>
                  <a:lnTo>
                    <a:pt x="15043" y="1"/>
                  </a:lnTo>
                  <a:lnTo>
                    <a:pt x="11882" y="1"/>
                  </a:lnTo>
                  <a:lnTo>
                    <a:pt x="11882" y="9320"/>
                  </a:lnTo>
                  <a:cubicBezTo>
                    <a:pt x="11882" y="10628"/>
                    <a:pt x="11446" y="11936"/>
                    <a:pt x="10628" y="12972"/>
                  </a:cubicBezTo>
                  <a:cubicBezTo>
                    <a:pt x="9920" y="13953"/>
                    <a:pt x="8721" y="14552"/>
                    <a:pt x="7467" y="14552"/>
                  </a:cubicBezTo>
                  <a:cubicBezTo>
                    <a:pt x="4688" y="14552"/>
                    <a:pt x="3271" y="12972"/>
                    <a:pt x="3271" y="9811"/>
                  </a:cubicBezTo>
                  <a:lnTo>
                    <a:pt x="327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512075" y="2546150"/>
              <a:ext cx="425150" cy="629500"/>
            </a:xfrm>
            <a:custGeom>
              <a:rect b="b" l="l" r="r" t="t"/>
              <a:pathLst>
                <a:path extrusionOk="0" h="25180" w="17006">
                  <a:moveTo>
                    <a:pt x="8612" y="10097"/>
                  </a:moveTo>
                  <a:cubicBezTo>
                    <a:pt x="10002" y="10097"/>
                    <a:pt x="11391" y="10655"/>
                    <a:pt x="12427" y="11773"/>
                  </a:cubicBezTo>
                  <a:cubicBezTo>
                    <a:pt x="13462" y="12972"/>
                    <a:pt x="14062" y="14552"/>
                    <a:pt x="13953" y="16187"/>
                  </a:cubicBezTo>
                  <a:cubicBezTo>
                    <a:pt x="14062" y="17822"/>
                    <a:pt x="13462" y="19403"/>
                    <a:pt x="12427" y="20656"/>
                  </a:cubicBezTo>
                  <a:cubicBezTo>
                    <a:pt x="11446" y="21692"/>
                    <a:pt x="10029" y="22291"/>
                    <a:pt x="8612" y="22291"/>
                  </a:cubicBezTo>
                  <a:cubicBezTo>
                    <a:pt x="7140" y="22291"/>
                    <a:pt x="5778" y="21692"/>
                    <a:pt x="4797" y="20602"/>
                  </a:cubicBezTo>
                  <a:cubicBezTo>
                    <a:pt x="3707" y="19403"/>
                    <a:pt x="3162" y="17822"/>
                    <a:pt x="3216" y="16187"/>
                  </a:cubicBezTo>
                  <a:cubicBezTo>
                    <a:pt x="3162" y="14552"/>
                    <a:pt x="3707" y="12972"/>
                    <a:pt x="4797" y="11773"/>
                  </a:cubicBezTo>
                  <a:cubicBezTo>
                    <a:pt x="5832" y="10655"/>
                    <a:pt x="7222" y="10097"/>
                    <a:pt x="8612" y="10097"/>
                  </a:cubicBezTo>
                  <a:close/>
                  <a:moveTo>
                    <a:pt x="13844" y="1"/>
                  </a:moveTo>
                  <a:lnTo>
                    <a:pt x="13844" y="7740"/>
                  </a:lnTo>
                  <a:lnTo>
                    <a:pt x="13953" y="10083"/>
                  </a:lnTo>
                  <a:lnTo>
                    <a:pt x="13844" y="10083"/>
                  </a:lnTo>
                  <a:cubicBezTo>
                    <a:pt x="13244" y="9211"/>
                    <a:pt x="12481" y="8503"/>
                    <a:pt x="11555" y="8012"/>
                  </a:cubicBezTo>
                  <a:cubicBezTo>
                    <a:pt x="10465" y="7467"/>
                    <a:pt x="9266" y="7195"/>
                    <a:pt x="8067" y="7195"/>
                  </a:cubicBezTo>
                  <a:cubicBezTo>
                    <a:pt x="5887" y="7195"/>
                    <a:pt x="3870" y="8121"/>
                    <a:pt x="2453" y="9811"/>
                  </a:cubicBezTo>
                  <a:cubicBezTo>
                    <a:pt x="818" y="11555"/>
                    <a:pt x="1" y="13844"/>
                    <a:pt x="55" y="16187"/>
                  </a:cubicBezTo>
                  <a:cubicBezTo>
                    <a:pt x="1" y="18531"/>
                    <a:pt x="818" y="20820"/>
                    <a:pt x="2453" y="22618"/>
                  </a:cubicBezTo>
                  <a:cubicBezTo>
                    <a:pt x="3870" y="24253"/>
                    <a:pt x="5887" y="25180"/>
                    <a:pt x="8067" y="25180"/>
                  </a:cubicBezTo>
                  <a:cubicBezTo>
                    <a:pt x="9266" y="25180"/>
                    <a:pt x="10465" y="24907"/>
                    <a:pt x="11555" y="24308"/>
                  </a:cubicBezTo>
                  <a:cubicBezTo>
                    <a:pt x="12481" y="23872"/>
                    <a:pt x="13244" y="23163"/>
                    <a:pt x="13844" y="22291"/>
                  </a:cubicBezTo>
                  <a:lnTo>
                    <a:pt x="13953" y="22291"/>
                  </a:lnTo>
                  <a:lnTo>
                    <a:pt x="13953" y="24635"/>
                  </a:lnTo>
                  <a:lnTo>
                    <a:pt x="17005" y="24635"/>
                  </a:lnTo>
                  <a:lnTo>
                    <a:pt x="170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2006675" y="2739625"/>
              <a:ext cx="419675" cy="607700"/>
            </a:xfrm>
            <a:custGeom>
              <a:rect b="b" l="l" r="r" t="t"/>
              <a:pathLst>
                <a:path extrusionOk="0" h="24308" w="16787">
                  <a:moveTo>
                    <a:pt x="1" y="1"/>
                  </a:moveTo>
                  <a:lnTo>
                    <a:pt x="6922" y="15806"/>
                  </a:lnTo>
                  <a:lnTo>
                    <a:pt x="2998" y="24308"/>
                  </a:lnTo>
                  <a:lnTo>
                    <a:pt x="6268" y="24308"/>
                  </a:lnTo>
                  <a:lnTo>
                    <a:pt x="16787" y="1"/>
                  </a:lnTo>
                  <a:lnTo>
                    <a:pt x="13353" y="1"/>
                  </a:lnTo>
                  <a:lnTo>
                    <a:pt x="8448" y="12154"/>
                  </a:lnTo>
                  <a:lnTo>
                    <a:pt x="8394" y="12154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17"/>
          <p:cNvGrpSpPr/>
          <p:nvPr/>
        </p:nvGrpSpPr>
        <p:grpSpPr>
          <a:xfrm>
            <a:off x="8169169" y="4514914"/>
            <a:ext cx="425774" cy="342471"/>
            <a:chOff x="6294751" y="783425"/>
            <a:chExt cx="5020925" cy="4038575"/>
          </a:xfrm>
        </p:grpSpPr>
        <p:sp>
          <p:nvSpPr>
            <p:cNvPr id="139" name="Google Shape;139;p17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One image">
  <p:cSld name="CUSTOM_3_1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6" name="Google Shape;146;p18"/>
          <p:cNvGrpSpPr/>
          <p:nvPr/>
        </p:nvGrpSpPr>
        <p:grpSpPr>
          <a:xfrm>
            <a:off x="502528" y="4542252"/>
            <a:ext cx="1539938" cy="287844"/>
            <a:chOff x="238125" y="2182350"/>
            <a:chExt cx="7149200" cy="1336325"/>
          </a:xfrm>
        </p:grpSpPr>
        <p:sp>
          <p:nvSpPr>
            <p:cNvPr id="147" name="Google Shape;147;p18"/>
            <p:cNvSpPr/>
            <p:nvPr/>
          </p:nvSpPr>
          <p:spPr>
            <a:xfrm>
              <a:off x="3329700" y="2212350"/>
              <a:ext cx="437400" cy="832500"/>
            </a:xfrm>
            <a:custGeom>
              <a:rect b="b" l="l" r="r" t="t"/>
              <a:pathLst>
                <a:path extrusionOk="0" h="33300" w="17496">
                  <a:moveTo>
                    <a:pt x="8775" y="0"/>
                  </a:moveTo>
                  <a:cubicBezTo>
                    <a:pt x="3924" y="0"/>
                    <a:pt x="0" y="3924"/>
                    <a:pt x="0" y="8775"/>
                  </a:cubicBezTo>
                  <a:lnTo>
                    <a:pt x="0" y="33300"/>
                  </a:lnTo>
                  <a:lnTo>
                    <a:pt x="17495" y="33300"/>
                  </a:lnTo>
                  <a:lnTo>
                    <a:pt x="17495" y="8775"/>
                  </a:lnTo>
                  <a:cubicBezTo>
                    <a:pt x="17495" y="3924"/>
                    <a:pt x="13571" y="0"/>
                    <a:pt x="8775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2919575" y="3042100"/>
              <a:ext cx="847525" cy="422400"/>
            </a:xfrm>
            <a:custGeom>
              <a:rect b="b" l="l" r="r" t="t"/>
              <a:pathLst>
                <a:path extrusionOk="0" h="16896" w="33901">
                  <a:moveTo>
                    <a:pt x="0" y="1"/>
                  </a:moveTo>
                  <a:cubicBezTo>
                    <a:pt x="0" y="9320"/>
                    <a:pt x="7631" y="16896"/>
                    <a:pt x="16950" y="16896"/>
                  </a:cubicBezTo>
                  <a:cubicBezTo>
                    <a:pt x="26325" y="16896"/>
                    <a:pt x="33900" y="9320"/>
                    <a:pt x="33900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4325700" y="2182350"/>
              <a:ext cx="1169075" cy="1088675"/>
            </a:xfrm>
            <a:custGeom>
              <a:rect b="b" l="l" r="r" t="t"/>
              <a:pathLst>
                <a:path extrusionOk="0" h="43547" w="46763">
                  <a:moveTo>
                    <a:pt x="23264" y="1"/>
                  </a:moveTo>
                  <a:cubicBezTo>
                    <a:pt x="21554" y="1"/>
                    <a:pt x="19845" y="914"/>
                    <a:pt x="19022" y="2726"/>
                  </a:cubicBezTo>
                  <a:lnTo>
                    <a:pt x="1" y="43547"/>
                  </a:lnTo>
                  <a:lnTo>
                    <a:pt x="46763" y="43547"/>
                  </a:lnTo>
                  <a:lnTo>
                    <a:pt x="27469" y="2672"/>
                  </a:lnTo>
                  <a:cubicBezTo>
                    <a:pt x="26631" y="887"/>
                    <a:pt x="24947" y="1"/>
                    <a:pt x="23264" y="1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4748100" y="2761425"/>
              <a:ext cx="671750" cy="630875"/>
            </a:xfrm>
            <a:custGeom>
              <a:rect b="b" l="l" r="r" t="t"/>
              <a:pathLst>
                <a:path extrusionOk="0" h="25235" w="26870">
                  <a:moveTo>
                    <a:pt x="0" y="1"/>
                  </a:moveTo>
                  <a:lnTo>
                    <a:pt x="0" y="25234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58887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0" y="0"/>
                  </a:moveTo>
                  <a:cubicBezTo>
                    <a:pt x="5614" y="0"/>
                    <a:pt x="0" y="5614"/>
                    <a:pt x="0" y="12535"/>
                  </a:cubicBezTo>
                  <a:lnTo>
                    <a:pt x="0" y="42728"/>
                  </a:lnTo>
                  <a:lnTo>
                    <a:pt x="25125" y="42728"/>
                  </a:lnTo>
                  <a:lnTo>
                    <a:pt x="25125" y="12535"/>
                  </a:lnTo>
                  <a:cubicBezTo>
                    <a:pt x="25125" y="5614"/>
                    <a:pt x="19512" y="0"/>
                    <a:pt x="12590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96482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1" y="0"/>
                  </a:moveTo>
                  <a:cubicBezTo>
                    <a:pt x="5614" y="0"/>
                    <a:pt x="1" y="5614"/>
                    <a:pt x="1" y="12535"/>
                  </a:cubicBezTo>
                  <a:lnTo>
                    <a:pt x="1" y="42728"/>
                  </a:lnTo>
                  <a:lnTo>
                    <a:pt x="25126" y="42728"/>
                  </a:lnTo>
                  <a:lnTo>
                    <a:pt x="25126" y="12535"/>
                  </a:lnTo>
                  <a:cubicBezTo>
                    <a:pt x="25126" y="5614"/>
                    <a:pt x="19512" y="0"/>
                    <a:pt x="12591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676075" y="2870775"/>
              <a:ext cx="711250" cy="647900"/>
            </a:xfrm>
            <a:custGeom>
              <a:rect b="b" l="l" r="r" t="t"/>
              <a:pathLst>
                <a:path extrusionOk="0" h="25916" w="28450">
                  <a:moveTo>
                    <a:pt x="14225" y="0"/>
                  </a:moveTo>
                  <a:cubicBezTo>
                    <a:pt x="10914" y="0"/>
                    <a:pt x="7603" y="1268"/>
                    <a:pt x="5069" y="3802"/>
                  </a:cubicBezTo>
                  <a:cubicBezTo>
                    <a:pt x="0" y="8870"/>
                    <a:pt x="0" y="17045"/>
                    <a:pt x="5069" y="22114"/>
                  </a:cubicBezTo>
                  <a:cubicBezTo>
                    <a:pt x="7603" y="24648"/>
                    <a:pt x="10914" y="25915"/>
                    <a:pt x="14225" y="25915"/>
                  </a:cubicBezTo>
                  <a:cubicBezTo>
                    <a:pt x="17536" y="25915"/>
                    <a:pt x="20847" y="24648"/>
                    <a:pt x="23381" y="22114"/>
                  </a:cubicBezTo>
                  <a:cubicBezTo>
                    <a:pt x="28450" y="17045"/>
                    <a:pt x="28450" y="8870"/>
                    <a:pt x="23381" y="3802"/>
                  </a:cubicBezTo>
                  <a:cubicBezTo>
                    <a:pt x="20847" y="1268"/>
                    <a:pt x="17536" y="0"/>
                    <a:pt x="14225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238125" y="2532175"/>
              <a:ext cx="421025" cy="643475"/>
            </a:xfrm>
            <a:custGeom>
              <a:rect b="b" l="l" r="r" t="t"/>
              <a:pathLst>
                <a:path extrusionOk="0" h="25739" w="16841">
                  <a:moveTo>
                    <a:pt x="8858" y="1"/>
                  </a:moveTo>
                  <a:cubicBezTo>
                    <a:pt x="8704" y="1"/>
                    <a:pt x="8549" y="5"/>
                    <a:pt x="8393" y="15"/>
                  </a:cubicBezTo>
                  <a:cubicBezTo>
                    <a:pt x="8258" y="7"/>
                    <a:pt x="8123" y="4"/>
                    <a:pt x="7988" y="4"/>
                  </a:cubicBezTo>
                  <a:cubicBezTo>
                    <a:pt x="6115" y="4"/>
                    <a:pt x="4316" y="706"/>
                    <a:pt x="2943" y="1977"/>
                  </a:cubicBezTo>
                  <a:cubicBezTo>
                    <a:pt x="1635" y="3121"/>
                    <a:pt x="872" y="4811"/>
                    <a:pt x="872" y="6555"/>
                  </a:cubicBezTo>
                  <a:cubicBezTo>
                    <a:pt x="818" y="8135"/>
                    <a:pt x="1417" y="9661"/>
                    <a:pt x="2562" y="10751"/>
                  </a:cubicBezTo>
                  <a:cubicBezTo>
                    <a:pt x="3979" y="12005"/>
                    <a:pt x="5668" y="12931"/>
                    <a:pt x="7521" y="13422"/>
                  </a:cubicBezTo>
                  <a:cubicBezTo>
                    <a:pt x="9156" y="13858"/>
                    <a:pt x="10737" y="14566"/>
                    <a:pt x="12154" y="15547"/>
                  </a:cubicBezTo>
                  <a:cubicBezTo>
                    <a:pt x="13135" y="16256"/>
                    <a:pt x="13680" y="17455"/>
                    <a:pt x="13625" y="18708"/>
                  </a:cubicBezTo>
                  <a:cubicBezTo>
                    <a:pt x="13625" y="19853"/>
                    <a:pt x="13080" y="20943"/>
                    <a:pt x="12099" y="21597"/>
                  </a:cubicBezTo>
                  <a:cubicBezTo>
                    <a:pt x="11180" y="22261"/>
                    <a:pt x="10022" y="22637"/>
                    <a:pt x="8848" y="22637"/>
                  </a:cubicBezTo>
                  <a:cubicBezTo>
                    <a:pt x="8769" y="22637"/>
                    <a:pt x="8690" y="22636"/>
                    <a:pt x="8611" y="22632"/>
                  </a:cubicBezTo>
                  <a:cubicBezTo>
                    <a:pt x="8543" y="22635"/>
                    <a:pt x="8475" y="22636"/>
                    <a:pt x="8407" y="22636"/>
                  </a:cubicBezTo>
                  <a:cubicBezTo>
                    <a:pt x="7123" y="22636"/>
                    <a:pt x="5946" y="22150"/>
                    <a:pt x="5014" y="21270"/>
                  </a:cubicBezTo>
                  <a:cubicBezTo>
                    <a:pt x="3979" y="20398"/>
                    <a:pt x="3216" y="19199"/>
                    <a:pt x="2889" y="17891"/>
                  </a:cubicBezTo>
                  <a:lnTo>
                    <a:pt x="0" y="19035"/>
                  </a:lnTo>
                  <a:cubicBezTo>
                    <a:pt x="436" y="21052"/>
                    <a:pt x="1635" y="22796"/>
                    <a:pt x="3325" y="23995"/>
                  </a:cubicBezTo>
                  <a:cubicBezTo>
                    <a:pt x="4905" y="25085"/>
                    <a:pt x="6704" y="25684"/>
                    <a:pt x="8611" y="25739"/>
                  </a:cubicBezTo>
                  <a:cubicBezTo>
                    <a:pt x="9592" y="25739"/>
                    <a:pt x="10573" y="25575"/>
                    <a:pt x="11500" y="25303"/>
                  </a:cubicBezTo>
                  <a:cubicBezTo>
                    <a:pt x="12426" y="25030"/>
                    <a:pt x="13353" y="24594"/>
                    <a:pt x="14116" y="24049"/>
                  </a:cubicBezTo>
                  <a:cubicBezTo>
                    <a:pt x="14988" y="23450"/>
                    <a:pt x="15642" y="22687"/>
                    <a:pt x="16078" y="21815"/>
                  </a:cubicBezTo>
                  <a:cubicBezTo>
                    <a:pt x="16623" y="20834"/>
                    <a:pt x="16841" y="19744"/>
                    <a:pt x="16841" y="18599"/>
                  </a:cubicBezTo>
                  <a:cubicBezTo>
                    <a:pt x="16841" y="17509"/>
                    <a:pt x="16623" y="16474"/>
                    <a:pt x="16187" y="15438"/>
                  </a:cubicBezTo>
                  <a:cubicBezTo>
                    <a:pt x="15751" y="14566"/>
                    <a:pt x="15097" y="13749"/>
                    <a:pt x="14334" y="13204"/>
                  </a:cubicBezTo>
                  <a:cubicBezTo>
                    <a:pt x="13516" y="12604"/>
                    <a:pt x="12699" y="12114"/>
                    <a:pt x="11827" y="11732"/>
                  </a:cubicBezTo>
                  <a:cubicBezTo>
                    <a:pt x="10846" y="11296"/>
                    <a:pt x="9810" y="10915"/>
                    <a:pt x="8775" y="10588"/>
                  </a:cubicBezTo>
                  <a:cubicBezTo>
                    <a:pt x="7521" y="10206"/>
                    <a:pt x="6322" y="9661"/>
                    <a:pt x="5287" y="8898"/>
                  </a:cubicBezTo>
                  <a:cubicBezTo>
                    <a:pt x="4524" y="8353"/>
                    <a:pt x="4088" y="7481"/>
                    <a:pt x="4088" y="6555"/>
                  </a:cubicBezTo>
                  <a:cubicBezTo>
                    <a:pt x="4088" y="5574"/>
                    <a:pt x="4578" y="4647"/>
                    <a:pt x="5396" y="4048"/>
                  </a:cubicBezTo>
                  <a:cubicBezTo>
                    <a:pt x="6205" y="3390"/>
                    <a:pt x="7203" y="3061"/>
                    <a:pt x="8258" y="3061"/>
                  </a:cubicBezTo>
                  <a:cubicBezTo>
                    <a:pt x="8339" y="3061"/>
                    <a:pt x="8420" y="3063"/>
                    <a:pt x="8502" y="3067"/>
                  </a:cubicBezTo>
                  <a:cubicBezTo>
                    <a:pt x="8626" y="3054"/>
                    <a:pt x="8751" y="3048"/>
                    <a:pt x="8877" y="3048"/>
                  </a:cubicBezTo>
                  <a:cubicBezTo>
                    <a:pt x="9850" y="3048"/>
                    <a:pt x="10836" y="3414"/>
                    <a:pt x="11609" y="3993"/>
                  </a:cubicBezTo>
                  <a:cubicBezTo>
                    <a:pt x="12372" y="4538"/>
                    <a:pt x="12862" y="5301"/>
                    <a:pt x="13135" y="6173"/>
                  </a:cubicBezTo>
                  <a:lnTo>
                    <a:pt x="16023" y="4974"/>
                  </a:lnTo>
                  <a:cubicBezTo>
                    <a:pt x="15533" y="3612"/>
                    <a:pt x="14661" y="2413"/>
                    <a:pt x="13516" y="1541"/>
                  </a:cubicBezTo>
                  <a:cubicBezTo>
                    <a:pt x="12168" y="542"/>
                    <a:pt x="10546" y="1"/>
                    <a:pt x="8858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09550" y="2611550"/>
              <a:ext cx="273900" cy="557650"/>
            </a:xfrm>
            <a:custGeom>
              <a:rect b="b" l="l" r="r" t="t"/>
              <a:pathLst>
                <a:path extrusionOk="0" h="22306" w="10956">
                  <a:moveTo>
                    <a:pt x="2943" y="1"/>
                  </a:moveTo>
                  <a:lnTo>
                    <a:pt x="2943" y="5124"/>
                  </a:lnTo>
                  <a:lnTo>
                    <a:pt x="0" y="5124"/>
                  </a:lnTo>
                  <a:lnTo>
                    <a:pt x="0" y="8067"/>
                  </a:lnTo>
                  <a:lnTo>
                    <a:pt x="2943" y="8067"/>
                  </a:lnTo>
                  <a:lnTo>
                    <a:pt x="2943" y="16896"/>
                  </a:lnTo>
                  <a:cubicBezTo>
                    <a:pt x="2834" y="18367"/>
                    <a:pt x="3380" y="19784"/>
                    <a:pt x="4361" y="20874"/>
                  </a:cubicBezTo>
                  <a:cubicBezTo>
                    <a:pt x="5358" y="21772"/>
                    <a:pt x="6676" y="22305"/>
                    <a:pt x="8021" y="22305"/>
                  </a:cubicBezTo>
                  <a:cubicBezTo>
                    <a:pt x="8145" y="22305"/>
                    <a:pt x="8269" y="22301"/>
                    <a:pt x="8394" y="22291"/>
                  </a:cubicBezTo>
                  <a:cubicBezTo>
                    <a:pt x="9266" y="22291"/>
                    <a:pt x="10138" y="22128"/>
                    <a:pt x="10955" y="21801"/>
                  </a:cubicBezTo>
                  <a:lnTo>
                    <a:pt x="9865" y="19076"/>
                  </a:lnTo>
                  <a:cubicBezTo>
                    <a:pt x="9375" y="19294"/>
                    <a:pt x="8884" y="19348"/>
                    <a:pt x="8394" y="19348"/>
                  </a:cubicBezTo>
                  <a:cubicBezTo>
                    <a:pt x="6868" y="19348"/>
                    <a:pt x="6105" y="18476"/>
                    <a:pt x="6105" y="16623"/>
                  </a:cubicBezTo>
                  <a:lnTo>
                    <a:pt x="6105" y="8067"/>
                  </a:lnTo>
                  <a:lnTo>
                    <a:pt x="10247" y="8067"/>
                  </a:lnTo>
                  <a:lnTo>
                    <a:pt x="10247" y="5124"/>
                  </a:lnTo>
                  <a:lnTo>
                    <a:pt x="6105" y="5124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1052900" y="2739625"/>
              <a:ext cx="376100" cy="436025"/>
            </a:xfrm>
            <a:custGeom>
              <a:rect b="b" l="l" r="r" t="t"/>
              <a:pathLst>
                <a:path extrusionOk="0" h="17441" w="15044">
                  <a:moveTo>
                    <a:pt x="110" y="1"/>
                  </a:moveTo>
                  <a:lnTo>
                    <a:pt x="110" y="10356"/>
                  </a:lnTo>
                  <a:cubicBezTo>
                    <a:pt x="1" y="12209"/>
                    <a:pt x="600" y="14007"/>
                    <a:pt x="1745" y="15479"/>
                  </a:cubicBezTo>
                  <a:cubicBezTo>
                    <a:pt x="2835" y="16787"/>
                    <a:pt x="4415" y="17441"/>
                    <a:pt x="6541" y="17441"/>
                  </a:cubicBezTo>
                  <a:cubicBezTo>
                    <a:pt x="7631" y="17441"/>
                    <a:pt x="8721" y="17114"/>
                    <a:pt x="9647" y="16569"/>
                  </a:cubicBezTo>
                  <a:cubicBezTo>
                    <a:pt x="10574" y="16078"/>
                    <a:pt x="11337" y="15424"/>
                    <a:pt x="11882" y="14552"/>
                  </a:cubicBezTo>
                  <a:lnTo>
                    <a:pt x="11991" y="14552"/>
                  </a:lnTo>
                  <a:lnTo>
                    <a:pt x="11991" y="16896"/>
                  </a:lnTo>
                  <a:lnTo>
                    <a:pt x="15043" y="16896"/>
                  </a:lnTo>
                  <a:lnTo>
                    <a:pt x="15043" y="1"/>
                  </a:lnTo>
                  <a:lnTo>
                    <a:pt x="11882" y="1"/>
                  </a:lnTo>
                  <a:lnTo>
                    <a:pt x="11882" y="9320"/>
                  </a:lnTo>
                  <a:cubicBezTo>
                    <a:pt x="11882" y="10628"/>
                    <a:pt x="11446" y="11936"/>
                    <a:pt x="10628" y="12972"/>
                  </a:cubicBezTo>
                  <a:cubicBezTo>
                    <a:pt x="9920" y="13953"/>
                    <a:pt x="8721" y="14552"/>
                    <a:pt x="7467" y="14552"/>
                  </a:cubicBezTo>
                  <a:cubicBezTo>
                    <a:pt x="4688" y="14552"/>
                    <a:pt x="3271" y="12972"/>
                    <a:pt x="3271" y="9811"/>
                  </a:cubicBezTo>
                  <a:lnTo>
                    <a:pt x="327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1512075" y="2546150"/>
              <a:ext cx="425150" cy="629500"/>
            </a:xfrm>
            <a:custGeom>
              <a:rect b="b" l="l" r="r" t="t"/>
              <a:pathLst>
                <a:path extrusionOk="0" h="25180" w="17006">
                  <a:moveTo>
                    <a:pt x="8612" y="10097"/>
                  </a:moveTo>
                  <a:cubicBezTo>
                    <a:pt x="10002" y="10097"/>
                    <a:pt x="11391" y="10655"/>
                    <a:pt x="12427" y="11773"/>
                  </a:cubicBezTo>
                  <a:cubicBezTo>
                    <a:pt x="13462" y="12972"/>
                    <a:pt x="14062" y="14552"/>
                    <a:pt x="13953" y="16187"/>
                  </a:cubicBezTo>
                  <a:cubicBezTo>
                    <a:pt x="14062" y="17822"/>
                    <a:pt x="13462" y="19403"/>
                    <a:pt x="12427" y="20656"/>
                  </a:cubicBezTo>
                  <a:cubicBezTo>
                    <a:pt x="11446" y="21692"/>
                    <a:pt x="10029" y="22291"/>
                    <a:pt x="8612" y="22291"/>
                  </a:cubicBezTo>
                  <a:cubicBezTo>
                    <a:pt x="7140" y="22291"/>
                    <a:pt x="5778" y="21692"/>
                    <a:pt x="4797" y="20602"/>
                  </a:cubicBezTo>
                  <a:cubicBezTo>
                    <a:pt x="3707" y="19403"/>
                    <a:pt x="3162" y="17822"/>
                    <a:pt x="3216" y="16187"/>
                  </a:cubicBezTo>
                  <a:cubicBezTo>
                    <a:pt x="3162" y="14552"/>
                    <a:pt x="3707" y="12972"/>
                    <a:pt x="4797" y="11773"/>
                  </a:cubicBezTo>
                  <a:cubicBezTo>
                    <a:pt x="5832" y="10655"/>
                    <a:pt x="7222" y="10097"/>
                    <a:pt x="8612" y="10097"/>
                  </a:cubicBezTo>
                  <a:close/>
                  <a:moveTo>
                    <a:pt x="13844" y="1"/>
                  </a:moveTo>
                  <a:lnTo>
                    <a:pt x="13844" y="7740"/>
                  </a:lnTo>
                  <a:lnTo>
                    <a:pt x="13953" y="10083"/>
                  </a:lnTo>
                  <a:lnTo>
                    <a:pt x="13844" y="10083"/>
                  </a:lnTo>
                  <a:cubicBezTo>
                    <a:pt x="13244" y="9211"/>
                    <a:pt x="12481" y="8503"/>
                    <a:pt x="11555" y="8012"/>
                  </a:cubicBezTo>
                  <a:cubicBezTo>
                    <a:pt x="10465" y="7467"/>
                    <a:pt x="9266" y="7195"/>
                    <a:pt x="8067" y="7195"/>
                  </a:cubicBezTo>
                  <a:cubicBezTo>
                    <a:pt x="5887" y="7195"/>
                    <a:pt x="3870" y="8121"/>
                    <a:pt x="2453" y="9811"/>
                  </a:cubicBezTo>
                  <a:cubicBezTo>
                    <a:pt x="818" y="11555"/>
                    <a:pt x="1" y="13844"/>
                    <a:pt x="55" y="16187"/>
                  </a:cubicBezTo>
                  <a:cubicBezTo>
                    <a:pt x="1" y="18531"/>
                    <a:pt x="818" y="20820"/>
                    <a:pt x="2453" y="22618"/>
                  </a:cubicBezTo>
                  <a:cubicBezTo>
                    <a:pt x="3870" y="24253"/>
                    <a:pt x="5887" y="25180"/>
                    <a:pt x="8067" y="25180"/>
                  </a:cubicBezTo>
                  <a:cubicBezTo>
                    <a:pt x="9266" y="25180"/>
                    <a:pt x="10465" y="24907"/>
                    <a:pt x="11555" y="24308"/>
                  </a:cubicBezTo>
                  <a:cubicBezTo>
                    <a:pt x="12481" y="23872"/>
                    <a:pt x="13244" y="23163"/>
                    <a:pt x="13844" y="22291"/>
                  </a:cubicBezTo>
                  <a:lnTo>
                    <a:pt x="13953" y="22291"/>
                  </a:lnTo>
                  <a:lnTo>
                    <a:pt x="13953" y="24635"/>
                  </a:lnTo>
                  <a:lnTo>
                    <a:pt x="17005" y="24635"/>
                  </a:lnTo>
                  <a:lnTo>
                    <a:pt x="170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2006675" y="2739625"/>
              <a:ext cx="419675" cy="607700"/>
            </a:xfrm>
            <a:custGeom>
              <a:rect b="b" l="l" r="r" t="t"/>
              <a:pathLst>
                <a:path extrusionOk="0" h="24308" w="16787">
                  <a:moveTo>
                    <a:pt x="1" y="1"/>
                  </a:moveTo>
                  <a:lnTo>
                    <a:pt x="6922" y="15806"/>
                  </a:lnTo>
                  <a:lnTo>
                    <a:pt x="2998" y="24308"/>
                  </a:lnTo>
                  <a:lnTo>
                    <a:pt x="6268" y="24308"/>
                  </a:lnTo>
                  <a:lnTo>
                    <a:pt x="16787" y="1"/>
                  </a:lnTo>
                  <a:lnTo>
                    <a:pt x="13353" y="1"/>
                  </a:lnTo>
                  <a:lnTo>
                    <a:pt x="8448" y="12154"/>
                  </a:lnTo>
                  <a:lnTo>
                    <a:pt x="8394" y="12154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8169169" y="4514914"/>
            <a:ext cx="425774" cy="342471"/>
            <a:chOff x="6294751" y="783425"/>
            <a:chExt cx="5020925" cy="4038575"/>
          </a:xfrm>
        </p:grpSpPr>
        <p:sp>
          <p:nvSpPr>
            <p:cNvPr id="160" name="Google Shape;160;p18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wo columns">
  <p:cSld name="CUSTOM_2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762025" y="1514225"/>
            <a:ext cx="3810000" cy="28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2" type="body"/>
          </p:nvPr>
        </p:nvSpPr>
        <p:spPr>
          <a:xfrm>
            <a:off x="4571950" y="1514225"/>
            <a:ext cx="3810000" cy="28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8" name="Google Shape;168;p19"/>
          <p:cNvGrpSpPr/>
          <p:nvPr/>
        </p:nvGrpSpPr>
        <p:grpSpPr>
          <a:xfrm>
            <a:off x="502528" y="4542252"/>
            <a:ext cx="1539938" cy="287844"/>
            <a:chOff x="238125" y="2182350"/>
            <a:chExt cx="7149200" cy="1336325"/>
          </a:xfrm>
        </p:grpSpPr>
        <p:sp>
          <p:nvSpPr>
            <p:cNvPr id="169" name="Google Shape;169;p19"/>
            <p:cNvSpPr/>
            <p:nvPr/>
          </p:nvSpPr>
          <p:spPr>
            <a:xfrm>
              <a:off x="3329700" y="2212350"/>
              <a:ext cx="437400" cy="832500"/>
            </a:xfrm>
            <a:custGeom>
              <a:rect b="b" l="l" r="r" t="t"/>
              <a:pathLst>
                <a:path extrusionOk="0" h="33300" w="17496">
                  <a:moveTo>
                    <a:pt x="8775" y="0"/>
                  </a:moveTo>
                  <a:cubicBezTo>
                    <a:pt x="3924" y="0"/>
                    <a:pt x="0" y="3924"/>
                    <a:pt x="0" y="8775"/>
                  </a:cubicBezTo>
                  <a:lnTo>
                    <a:pt x="0" y="33300"/>
                  </a:lnTo>
                  <a:lnTo>
                    <a:pt x="17495" y="33300"/>
                  </a:lnTo>
                  <a:lnTo>
                    <a:pt x="17495" y="8775"/>
                  </a:lnTo>
                  <a:cubicBezTo>
                    <a:pt x="17495" y="3924"/>
                    <a:pt x="13571" y="0"/>
                    <a:pt x="8775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2919575" y="3042100"/>
              <a:ext cx="847525" cy="422400"/>
            </a:xfrm>
            <a:custGeom>
              <a:rect b="b" l="l" r="r" t="t"/>
              <a:pathLst>
                <a:path extrusionOk="0" h="16896" w="33901">
                  <a:moveTo>
                    <a:pt x="0" y="1"/>
                  </a:moveTo>
                  <a:cubicBezTo>
                    <a:pt x="0" y="9320"/>
                    <a:pt x="7631" y="16896"/>
                    <a:pt x="16950" y="16896"/>
                  </a:cubicBezTo>
                  <a:cubicBezTo>
                    <a:pt x="26325" y="16896"/>
                    <a:pt x="33900" y="9320"/>
                    <a:pt x="33900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4325700" y="2182350"/>
              <a:ext cx="1169075" cy="1088675"/>
            </a:xfrm>
            <a:custGeom>
              <a:rect b="b" l="l" r="r" t="t"/>
              <a:pathLst>
                <a:path extrusionOk="0" h="43547" w="46763">
                  <a:moveTo>
                    <a:pt x="23264" y="1"/>
                  </a:moveTo>
                  <a:cubicBezTo>
                    <a:pt x="21554" y="1"/>
                    <a:pt x="19845" y="914"/>
                    <a:pt x="19022" y="2726"/>
                  </a:cubicBezTo>
                  <a:lnTo>
                    <a:pt x="1" y="43547"/>
                  </a:lnTo>
                  <a:lnTo>
                    <a:pt x="46763" y="43547"/>
                  </a:lnTo>
                  <a:lnTo>
                    <a:pt x="27469" y="2672"/>
                  </a:lnTo>
                  <a:cubicBezTo>
                    <a:pt x="26631" y="887"/>
                    <a:pt x="24947" y="1"/>
                    <a:pt x="23264" y="1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4748100" y="2761425"/>
              <a:ext cx="671750" cy="630875"/>
            </a:xfrm>
            <a:custGeom>
              <a:rect b="b" l="l" r="r" t="t"/>
              <a:pathLst>
                <a:path extrusionOk="0" h="25235" w="26870">
                  <a:moveTo>
                    <a:pt x="0" y="1"/>
                  </a:moveTo>
                  <a:lnTo>
                    <a:pt x="0" y="25234"/>
                  </a:lnTo>
                  <a:lnTo>
                    <a:pt x="26869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658887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0" y="0"/>
                  </a:moveTo>
                  <a:cubicBezTo>
                    <a:pt x="5614" y="0"/>
                    <a:pt x="0" y="5614"/>
                    <a:pt x="0" y="12535"/>
                  </a:cubicBezTo>
                  <a:lnTo>
                    <a:pt x="0" y="42728"/>
                  </a:lnTo>
                  <a:lnTo>
                    <a:pt x="25125" y="42728"/>
                  </a:lnTo>
                  <a:lnTo>
                    <a:pt x="25125" y="12535"/>
                  </a:lnTo>
                  <a:cubicBezTo>
                    <a:pt x="25125" y="5614"/>
                    <a:pt x="19512" y="0"/>
                    <a:pt x="12590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964825" y="2193275"/>
              <a:ext cx="628150" cy="1068225"/>
            </a:xfrm>
            <a:custGeom>
              <a:rect b="b" l="l" r="r" t="t"/>
              <a:pathLst>
                <a:path extrusionOk="0" h="42729" w="25126">
                  <a:moveTo>
                    <a:pt x="12591" y="0"/>
                  </a:moveTo>
                  <a:cubicBezTo>
                    <a:pt x="5614" y="0"/>
                    <a:pt x="1" y="5614"/>
                    <a:pt x="1" y="12535"/>
                  </a:cubicBezTo>
                  <a:lnTo>
                    <a:pt x="1" y="42728"/>
                  </a:lnTo>
                  <a:lnTo>
                    <a:pt x="25126" y="42728"/>
                  </a:lnTo>
                  <a:lnTo>
                    <a:pt x="25126" y="12535"/>
                  </a:lnTo>
                  <a:cubicBezTo>
                    <a:pt x="25126" y="5614"/>
                    <a:pt x="19512" y="0"/>
                    <a:pt x="12591" y="0"/>
                  </a:cubicBez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6676075" y="2870775"/>
              <a:ext cx="711250" cy="647900"/>
            </a:xfrm>
            <a:custGeom>
              <a:rect b="b" l="l" r="r" t="t"/>
              <a:pathLst>
                <a:path extrusionOk="0" h="25916" w="28450">
                  <a:moveTo>
                    <a:pt x="14225" y="0"/>
                  </a:moveTo>
                  <a:cubicBezTo>
                    <a:pt x="10914" y="0"/>
                    <a:pt x="7603" y="1268"/>
                    <a:pt x="5069" y="3802"/>
                  </a:cubicBezTo>
                  <a:cubicBezTo>
                    <a:pt x="0" y="8870"/>
                    <a:pt x="0" y="17045"/>
                    <a:pt x="5069" y="22114"/>
                  </a:cubicBezTo>
                  <a:cubicBezTo>
                    <a:pt x="7603" y="24648"/>
                    <a:pt x="10914" y="25915"/>
                    <a:pt x="14225" y="25915"/>
                  </a:cubicBezTo>
                  <a:cubicBezTo>
                    <a:pt x="17536" y="25915"/>
                    <a:pt x="20847" y="24648"/>
                    <a:pt x="23381" y="22114"/>
                  </a:cubicBezTo>
                  <a:cubicBezTo>
                    <a:pt x="28450" y="17045"/>
                    <a:pt x="28450" y="8870"/>
                    <a:pt x="23381" y="3802"/>
                  </a:cubicBezTo>
                  <a:cubicBezTo>
                    <a:pt x="20847" y="1268"/>
                    <a:pt x="17536" y="0"/>
                    <a:pt x="14225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38125" y="2532175"/>
              <a:ext cx="421025" cy="643475"/>
            </a:xfrm>
            <a:custGeom>
              <a:rect b="b" l="l" r="r" t="t"/>
              <a:pathLst>
                <a:path extrusionOk="0" h="25739" w="16841">
                  <a:moveTo>
                    <a:pt x="8858" y="1"/>
                  </a:moveTo>
                  <a:cubicBezTo>
                    <a:pt x="8704" y="1"/>
                    <a:pt x="8549" y="5"/>
                    <a:pt x="8393" y="15"/>
                  </a:cubicBezTo>
                  <a:cubicBezTo>
                    <a:pt x="8258" y="7"/>
                    <a:pt x="8123" y="4"/>
                    <a:pt x="7988" y="4"/>
                  </a:cubicBezTo>
                  <a:cubicBezTo>
                    <a:pt x="6115" y="4"/>
                    <a:pt x="4316" y="706"/>
                    <a:pt x="2943" y="1977"/>
                  </a:cubicBezTo>
                  <a:cubicBezTo>
                    <a:pt x="1635" y="3121"/>
                    <a:pt x="872" y="4811"/>
                    <a:pt x="872" y="6555"/>
                  </a:cubicBezTo>
                  <a:cubicBezTo>
                    <a:pt x="818" y="8135"/>
                    <a:pt x="1417" y="9661"/>
                    <a:pt x="2562" y="10751"/>
                  </a:cubicBezTo>
                  <a:cubicBezTo>
                    <a:pt x="3979" y="12005"/>
                    <a:pt x="5668" y="12931"/>
                    <a:pt x="7521" y="13422"/>
                  </a:cubicBezTo>
                  <a:cubicBezTo>
                    <a:pt x="9156" y="13858"/>
                    <a:pt x="10737" y="14566"/>
                    <a:pt x="12154" y="15547"/>
                  </a:cubicBezTo>
                  <a:cubicBezTo>
                    <a:pt x="13135" y="16256"/>
                    <a:pt x="13680" y="17455"/>
                    <a:pt x="13625" y="18708"/>
                  </a:cubicBezTo>
                  <a:cubicBezTo>
                    <a:pt x="13625" y="19853"/>
                    <a:pt x="13080" y="20943"/>
                    <a:pt x="12099" y="21597"/>
                  </a:cubicBezTo>
                  <a:cubicBezTo>
                    <a:pt x="11180" y="22261"/>
                    <a:pt x="10022" y="22637"/>
                    <a:pt x="8848" y="22637"/>
                  </a:cubicBezTo>
                  <a:cubicBezTo>
                    <a:pt x="8769" y="22637"/>
                    <a:pt x="8690" y="22636"/>
                    <a:pt x="8611" y="22632"/>
                  </a:cubicBezTo>
                  <a:cubicBezTo>
                    <a:pt x="8543" y="22635"/>
                    <a:pt x="8475" y="22636"/>
                    <a:pt x="8407" y="22636"/>
                  </a:cubicBezTo>
                  <a:cubicBezTo>
                    <a:pt x="7123" y="22636"/>
                    <a:pt x="5946" y="22150"/>
                    <a:pt x="5014" y="21270"/>
                  </a:cubicBezTo>
                  <a:cubicBezTo>
                    <a:pt x="3979" y="20398"/>
                    <a:pt x="3216" y="19199"/>
                    <a:pt x="2889" y="17891"/>
                  </a:cubicBezTo>
                  <a:lnTo>
                    <a:pt x="0" y="19035"/>
                  </a:lnTo>
                  <a:cubicBezTo>
                    <a:pt x="436" y="21052"/>
                    <a:pt x="1635" y="22796"/>
                    <a:pt x="3325" y="23995"/>
                  </a:cubicBezTo>
                  <a:cubicBezTo>
                    <a:pt x="4905" y="25085"/>
                    <a:pt x="6704" y="25684"/>
                    <a:pt x="8611" y="25739"/>
                  </a:cubicBezTo>
                  <a:cubicBezTo>
                    <a:pt x="9592" y="25739"/>
                    <a:pt x="10573" y="25575"/>
                    <a:pt x="11500" y="25303"/>
                  </a:cubicBezTo>
                  <a:cubicBezTo>
                    <a:pt x="12426" y="25030"/>
                    <a:pt x="13353" y="24594"/>
                    <a:pt x="14116" y="24049"/>
                  </a:cubicBezTo>
                  <a:cubicBezTo>
                    <a:pt x="14988" y="23450"/>
                    <a:pt x="15642" y="22687"/>
                    <a:pt x="16078" y="21815"/>
                  </a:cubicBezTo>
                  <a:cubicBezTo>
                    <a:pt x="16623" y="20834"/>
                    <a:pt x="16841" y="19744"/>
                    <a:pt x="16841" y="18599"/>
                  </a:cubicBezTo>
                  <a:cubicBezTo>
                    <a:pt x="16841" y="17509"/>
                    <a:pt x="16623" y="16474"/>
                    <a:pt x="16187" y="15438"/>
                  </a:cubicBezTo>
                  <a:cubicBezTo>
                    <a:pt x="15751" y="14566"/>
                    <a:pt x="15097" y="13749"/>
                    <a:pt x="14334" y="13204"/>
                  </a:cubicBezTo>
                  <a:cubicBezTo>
                    <a:pt x="13516" y="12604"/>
                    <a:pt x="12699" y="12114"/>
                    <a:pt x="11827" y="11732"/>
                  </a:cubicBezTo>
                  <a:cubicBezTo>
                    <a:pt x="10846" y="11296"/>
                    <a:pt x="9810" y="10915"/>
                    <a:pt x="8775" y="10588"/>
                  </a:cubicBezTo>
                  <a:cubicBezTo>
                    <a:pt x="7521" y="10206"/>
                    <a:pt x="6322" y="9661"/>
                    <a:pt x="5287" y="8898"/>
                  </a:cubicBezTo>
                  <a:cubicBezTo>
                    <a:pt x="4524" y="8353"/>
                    <a:pt x="4088" y="7481"/>
                    <a:pt x="4088" y="6555"/>
                  </a:cubicBezTo>
                  <a:cubicBezTo>
                    <a:pt x="4088" y="5574"/>
                    <a:pt x="4578" y="4647"/>
                    <a:pt x="5396" y="4048"/>
                  </a:cubicBezTo>
                  <a:cubicBezTo>
                    <a:pt x="6205" y="3390"/>
                    <a:pt x="7203" y="3061"/>
                    <a:pt x="8258" y="3061"/>
                  </a:cubicBezTo>
                  <a:cubicBezTo>
                    <a:pt x="8339" y="3061"/>
                    <a:pt x="8420" y="3063"/>
                    <a:pt x="8502" y="3067"/>
                  </a:cubicBezTo>
                  <a:cubicBezTo>
                    <a:pt x="8626" y="3054"/>
                    <a:pt x="8751" y="3048"/>
                    <a:pt x="8877" y="3048"/>
                  </a:cubicBezTo>
                  <a:cubicBezTo>
                    <a:pt x="9850" y="3048"/>
                    <a:pt x="10836" y="3414"/>
                    <a:pt x="11609" y="3993"/>
                  </a:cubicBezTo>
                  <a:cubicBezTo>
                    <a:pt x="12372" y="4538"/>
                    <a:pt x="12862" y="5301"/>
                    <a:pt x="13135" y="6173"/>
                  </a:cubicBezTo>
                  <a:lnTo>
                    <a:pt x="16023" y="4974"/>
                  </a:lnTo>
                  <a:cubicBezTo>
                    <a:pt x="15533" y="3612"/>
                    <a:pt x="14661" y="2413"/>
                    <a:pt x="13516" y="1541"/>
                  </a:cubicBezTo>
                  <a:cubicBezTo>
                    <a:pt x="12168" y="542"/>
                    <a:pt x="10546" y="1"/>
                    <a:pt x="8858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709550" y="2611550"/>
              <a:ext cx="273900" cy="557650"/>
            </a:xfrm>
            <a:custGeom>
              <a:rect b="b" l="l" r="r" t="t"/>
              <a:pathLst>
                <a:path extrusionOk="0" h="22306" w="10956">
                  <a:moveTo>
                    <a:pt x="2943" y="1"/>
                  </a:moveTo>
                  <a:lnTo>
                    <a:pt x="2943" y="5124"/>
                  </a:lnTo>
                  <a:lnTo>
                    <a:pt x="0" y="5124"/>
                  </a:lnTo>
                  <a:lnTo>
                    <a:pt x="0" y="8067"/>
                  </a:lnTo>
                  <a:lnTo>
                    <a:pt x="2943" y="8067"/>
                  </a:lnTo>
                  <a:lnTo>
                    <a:pt x="2943" y="16896"/>
                  </a:lnTo>
                  <a:cubicBezTo>
                    <a:pt x="2834" y="18367"/>
                    <a:pt x="3380" y="19784"/>
                    <a:pt x="4361" y="20874"/>
                  </a:cubicBezTo>
                  <a:cubicBezTo>
                    <a:pt x="5358" y="21772"/>
                    <a:pt x="6676" y="22305"/>
                    <a:pt x="8021" y="22305"/>
                  </a:cubicBezTo>
                  <a:cubicBezTo>
                    <a:pt x="8145" y="22305"/>
                    <a:pt x="8269" y="22301"/>
                    <a:pt x="8394" y="22291"/>
                  </a:cubicBezTo>
                  <a:cubicBezTo>
                    <a:pt x="9266" y="22291"/>
                    <a:pt x="10138" y="22128"/>
                    <a:pt x="10955" y="21801"/>
                  </a:cubicBezTo>
                  <a:lnTo>
                    <a:pt x="9865" y="19076"/>
                  </a:lnTo>
                  <a:cubicBezTo>
                    <a:pt x="9375" y="19294"/>
                    <a:pt x="8884" y="19348"/>
                    <a:pt x="8394" y="19348"/>
                  </a:cubicBezTo>
                  <a:cubicBezTo>
                    <a:pt x="6868" y="19348"/>
                    <a:pt x="6105" y="18476"/>
                    <a:pt x="6105" y="16623"/>
                  </a:cubicBezTo>
                  <a:lnTo>
                    <a:pt x="6105" y="8067"/>
                  </a:lnTo>
                  <a:lnTo>
                    <a:pt x="10247" y="8067"/>
                  </a:lnTo>
                  <a:lnTo>
                    <a:pt x="10247" y="5124"/>
                  </a:lnTo>
                  <a:lnTo>
                    <a:pt x="6105" y="5124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052900" y="2739625"/>
              <a:ext cx="376100" cy="436025"/>
            </a:xfrm>
            <a:custGeom>
              <a:rect b="b" l="l" r="r" t="t"/>
              <a:pathLst>
                <a:path extrusionOk="0" h="17441" w="15044">
                  <a:moveTo>
                    <a:pt x="110" y="1"/>
                  </a:moveTo>
                  <a:lnTo>
                    <a:pt x="110" y="10356"/>
                  </a:lnTo>
                  <a:cubicBezTo>
                    <a:pt x="1" y="12209"/>
                    <a:pt x="600" y="14007"/>
                    <a:pt x="1745" y="15479"/>
                  </a:cubicBezTo>
                  <a:cubicBezTo>
                    <a:pt x="2835" y="16787"/>
                    <a:pt x="4415" y="17441"/>
                    <a:pt x="6541" y="17441"/>
                  </a:cubicBezTo>
                  <a:cubicBezTo>
                    <a:pt x="7631" y="17441"/>
                    <a:pt x="8721" y="17114"/>
                    <a:pt x="9647" y="16569"/>
                  </a:cubicBezTo>
                  <a:cubicBezTo>
                    <a:pt x="10574" y="16078"/>
                    <a:pt x="11337" y="15424"/>
                    <a:pt x="11882" y="14552"/>
                  </a:cubicBezTo>
                  <a:lnTo>
                    <a:pt x="11991" y="14552"/>
                  </a:lnTo>
                  <a:lnTo>
                    <a:pt x="11991" y="16896"/>
                  </a:lnTo>
                  <a:lnTo>
                    <a:pt x="15043" y="16896"/>
                  </a:lnTo>
                  <a:lnTo>
                    <a:pt x="15043" y="1"/>
                  </a:lnTo>
                  <a:lnTo>
                    <a:pt x="11882" y="1"/>
                  </a:lnTo>
                  <a:lnTo>
                    <a:pt x="11882" y="9320"/>
                  </a:lnTo>
                  <a:cubicBezTo>
                    <a:pt x="11882" y="10628"/>
                    <a:pt x="11446" y="11936"/>
                    <a:pt x="10628" y="12972"/>
                  </a:cubicBezTo>
                  <a:cubicBezTo>
                    <a:pt x="9920" y="13953"/>
                    <a:pt x="8721" y="14552"/>
                    <a:pt x="7467" y="14552"/>
                  </a:cubicBezTo>
                  <a:cubicBezTo>
                    <a:pt x="4688" y="14552"/>
                    <a:pt x="3271" y="12972"/>
                    <a:pt x="3271" y="9811"/>
                  </a:cubicBezTo>
                  <a:lnTo>
                    <a:pt x="327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512075" y="2546150"/>
              <a:ext cx="425150" cy="629500"/>
            </a:xfrm>
            <a:custGeom>
              <a:rect b="b" l="l" r="r" t="t"/>
              <a:pathLst>
                <a:path extrusionOk="0" h="25180" w="17006">
                  <a:moveTo>
                    <a:pt x="8612" y="10097"/>
                  </a:moveTo>
                  <a:cubicBezTo>
                    <a:pt x="10002" y="10097"/>
                    <a:pt x="11391" y="10655"/>
                    <a:pt x="12427" y="11773"/>
                  </a:cubicBezTo>
                  <a:cubicBezTo>
                    <a:pt x="13462" y="12972"/>
                    <a:pt x="14062" y="14552"/>
                    <a:pt x="13953" y="16187"/>
                  </a:cubicBezTo>
                  <a:cubicBezTo>
                    <a:pt x="14062" y="17822"/>
                    <a:pt x="13462" y="19403"/>
                    <a:pt x="12427" y="20656"/>
                  </a:cubicBezTo>
                  <a:cubicBezTo>
                    <a:pt x="11446" y="21692"/>
                    <a:pt x="10029" y="22291"/>
                    <a:pt x="8612" y="22291"/>
                  </a:cubicBezTo>
                  <a:cubicBezTo>
                    <a:pt x="7140" y="22291"/>
                    <a:pt x="5778" y="21692"/>
                    <a:pt x="4797" y="20602"/>
                  </a:cubicBezTo>
                  <a:cubicBezTo>
                    <a:pt x="3707" y="19403"/>
                    <a:pt x="3162" y="17822"/>
                    <a:pt x="3216" y="16187"/>
                  </a:cubicBezTo>
                  <a:cubicBezTo>
                    <a:pt x="3162" y="14552"/>
                    <a:pt x="3707" y="12972"/>
                    <a:pt x="4797" y="11773"/>
                  </a:cubicBezTo>
                  <a:cubicBezTo>
                    <a:pt x="5832" y="10655"/>
                    <a:pt x="7222" y="10097"/>
                    <a:pt x="8612" y="10097"/>
                  </a:cubicBezTo>
                  <a:close/>
                  <a:moveTo>
                    <a:pt x="13844" y="1"/>
                  </a:moveTo>
                  <a:lnTo>
                    <a:pt x="13844" y="7740"/>
                  </a:lnTo>
                  <a:lnTo>
                    <a:pt x="13953" y="10083"/>
                  </a:lnTo>
                  <a:lnTo>
                    <a:pt x="13844" y="10083"/>
                  </a:lnTo>
                  <a:cubicBezTo>
                    <a:pt x="13244" y="9211"/>
                    <a:pt x="12481" y="8503"/>
                    <a:pt x="11555" y="8012"/>
                  </a:cubicBezTo>
                  <a:cubicBezTo>
                    <a:pt x="10465" y="7467"/>
                    <a:pt x="9266" y="7195"/>
                    <a:pt x="8067" y="7195"/>
                  </a:cubicBezTo>
                  <a:cubicBezTo>
                    <a:pt x="5887" y="7195"/>
                    <a:pt x="3870" y="8121"/>
                    <a:pt x="2453" y="9811"/>
                  </a:cubicBezTo>
                  <a:cubicBezTo>
                    <a:pt x="818" y="11555"/>
                    <a:pt x="1" y="13844"/>
                    <a:pt x="55" y="16187"/>
                  </a:cubicBezTo>
                  <a:cubicBezTo>
                    <a:pt x="1" y="18531"/>
                    <a:pt x="818" y="20820"/>
                    <a:pt x="2453" y="22618"/>
                  </a:cubicBezTo>
                  <a:cubicBezTo>
                    <a:pt x="3870" y="24253"/>
                    <a:pt x="5887" y="25180"/>
                    <a:pt x="8067" y="25180"/>
                  </a:cubicBezTo>
                  <a:cubicBezTo>
                    <a:pt x="9266" y="25180"/>
                    <a:pt x="10465" y="24907"/>
                    <a:pt x="11555" y="24308"/>
                  </a:cubicBezTo>
                  <a:cubicBezTo>
                    <a:pt x="12481" y="23872"/>
                    <a:pt x="13244" y="23163"/>
                    <a:pt x="13844" y="22291"/>
                  </a:cubicBezTo>
                  <a:lnTo>
                    <a:pt x="13953" y="22291"/>
                  </a:lnTo>
                  <a:lnTo>
                    <a:pt x="13953" y="24635"/>
                  </a:lnTo>
                  <a:lnTo>
                    <a:pt x="17005" y="24635"/>
                  </a:lnTo>
                  <a:lnTo>
                    <a:pt x="17005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2006675" y="2739625"/>
              <a:ext cx="419675" cy="607700"/>
            </a:xfrm>
            <a:custGeom>
              <a:rect b="b" l="l" r="r" t="t"/>
              <a:pathLst>
                <a:path extrusionOk="0" h="24308" w="16787">
                  <a:moveTo>
                    <a:pt x="1" y="1"/>
                  </a:moveTo>
                  <a:lnTo>
                    <a:pt x="6922" y="15806"/>
                  </a:lnTo>
                  <a:lnTo>
                    <a:pt x="2998" y="24308"/>
                  </a:lnTo>
                  <a:lnTo>
                    <a:pt x="6268" y="24308"/>
                  </a:lnTo>
                  <a:lnTo>
                    <a:pt x="16787" y="1"/>
                  </a:lnTo>
                  <a:lnTo>
                    <a:pt x="13353" y="1"/>
                  </a:lnTo>
                  <a:lnTo>
                    <a:pt x="8448" y="12154"/>
                  </a:lnTo>
                  <a:lnTo>
                    <a:pt x="8394" y="12154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9"/>
          <p:cNvGrpSpPr/>
          <p:nvPr/>
        </p:nvGrpSpPr>
        <p:grpSpPr>
          <a:xfrm>
            <a:off x="8169169" y="4514914"/>
            <a:ext cx="425774" cy="342471"/>
            <a:chOff x="6294751" y="783425"/>
            <a:chExt cx="5020925" cy="4038575"/>
          </a:xfrm>
        </p:grpSpPr>
        <p:sp>
          <p:nvSpPr>
            <p:cNvPr id="182" name="Google Shape;182;p19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Break / Center">
  <p:cSld name="CUSTOM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524000" y="2110025"/>
            <a:ext cx="6096000" cy="1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48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49075" y="1739350"/>
            <a:ext cx="8046300" cy="8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 1">
  <p:cSld name="CUSTOM_4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5675" y="2571863"/>
            <a:ext cx="44451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Summary">
  <p:cSld name="CUSTOM_2_3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227825" y="1536250"/>
            <a:ext cx="5459100" cy="20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20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2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2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2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2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2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2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2000"/>
              </a:spcBef>
              <a:spcAft>
                <a:spcPts val="2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2" name="Google Shape;192;p22"/>
          <p:cNvSpPr txBox="1"/>
          <p:nvPr>
            <p:ph type="title"/>
          </p:nvPr>
        </p:nvSpPr>
        <p:spPr>
          <a:xfrm>
            <a:off x="457175" y="1536250"/>
            <a:ext cx="2688300" cy="20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4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 1">
  <p:cSld name="SECTION_TITLE_AND_DESCRIPTION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 2">
  <p:cSld name="SECTION_TITLE_AND_DESCRIPTION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26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Logo">
  <p:cSld name="CUSTOM_16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4D | Corner art 02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9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00" y="4601650"/>
            <a:ext cx="1658977" cy="353975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6"/>
          <p:cNvGrpSpPr/>
          <p:nvPr/>
        </p:nvGrpSpPr>
        <p:grpSpPr>
          <a:xfrm>
            <a:off x="25" y="5085300"/>
            <a:ext cx="9143938" cy="58202"/>
            <a:chOff x="25" y="5085300"/>
            <a:chExt cx="9143938" cy="58202"/>
          </a:xfrm>
        </p:grpSpPr>
        <p:sp>
          <p:nvSpPr>
            <p:cNvPr id="25" name="Google Shape;25;p6"/>
            <p:cNvSpPr/>
            <p:nvPr/>
          </p:nvSpPr>
          <p:spPr>
            <a:xfrm>
              <a:off x="25" y="5085301"/>
              <a:ext cx="1396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6"/>
            <p:cNvSpPr/>
            <p:nvPr/>
          </p:nvSpPr>
          <p:spPr>
            <a:xfrm>
              <a:off x="1392867" y="5085301"/>
              <a:ext cx="1719300" cy="5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6"/>
            <p:cNvSpPr/>
            <p:nvPr/>
          </p:nvSpPr>
          <p:spPr>
            <a:xfrm>
              <a:off x="3112175" y="5085302"/>
              <a:ext cx="2412000" cy="58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5523863" y="5085300"/>
              <a:ext cx="3620100" cy="5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549075" y="450150"/>
            <a:ext cx="581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/>
        </p:nvSpPr>
        <p:spPr>
          <a:xfrm>
            <a:off x="5085675" y="4699923"/>
            <a:ext cx="356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199950"/>
            <a:ext cx="4045200" cy="15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60300" y="4279656"/>
            <a:ext cx="83913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oogle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oogle Sans"/>
              <a:buNone/>
              <a:defRPr b="1" sz="2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oogle Sans"/>
              <a:buChar char="●"/>
              <a:defRPr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●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ogle Sans"/>
              <a:buChar char="○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Google Sans"/>
              <a:buChar char="■"/>
              <a:def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hyperlink" Target="https://www.kaggle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kaggle.com/competitions/amp-parkinsons-disease-progression-prediction/discussion/411395" TargetMode="External"/><Relationship Id="rId4" Type="http://schemas.openxmlformats.org/officeDocument/2006/relationships/hyperlink" Target="https://www.kaggle.com/competitions/google-research-identify-contrails-reduce-global-warming/discussion/430618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code/samuelcortinhas/intro-to-pca-t-sne-umap" TargetMode="External"/><Relationship Id="rId4" Type="http://schemas.openxmlformats.org/officeDocument/2006/relationships/hyperlink" Target="https://www.kaggle.com/code/ashishpatel26/feature-importance-of-lightgbm" TargetMode="External"/><Relationship Id="rId5" Type="http://schemas.openxmlformats.org/officeDocument/2006/relationships/hyperlink" Target="https://github.com/aerdem4/lofo-importance" TargetMode="External"/><Relationship Id="rId6" Type="http://schemas.openxmlformats.org/officeDocument/2006/relationships/hyperlink" Target="https://www.kaggle.com/code/carlmcbrideellis/what-is-adversarial-validati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ggle.com/competitions/amex-default-prediction/discussion/342679" TargetMode="External"/><Relationship Id="rId4" Type="http://schemas.openxmlformats.org/officeDocument/2006/relationships/image" Target="../media/image1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tgpt.com/share/d949e4df-0090-4921-a8a1-813e64f54854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hatgpt.com/share/9fc4e55f-2bb9-467d-86d3-9afad5a557a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kaggle.com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kaggle.com/competitions/learning-agency-lab-automated-essay-scoring-2/discussion/502554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kaggle.com/competitions/learning-agency-lab-automated-essay-scoring-2/discussion/502554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kaggle.com/competitions/amex-default-prediction/discussion/348111" TargetMode="External"/><Relationship Id="rId4" Type="http://schemas.openxmlformats.org/officeDocument/2006/relationships/hyperlink" Target="https://www.kaggle.com/competitions/isic-2024-challenge/overview" TargetMode="External"/><Relationship Id="rId5" Type="http://schemas.openxmlformats.org/officeDocument/2006/relationships/hyperlink" Target="https://www.kaggle.com/competitions/predict-energy-behavior-of-prosumers/discussion/472793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kaggle.com/code/rhtsingh/utilizing-transformer-representations-efficiently" TargetMode="External"/><Relationship Id="rId4" Type="http://schemas.openxmlformats.org/officeDocument/2006/relationships/hyperlink" Target="https://www.kaggle.com/code/rhtsingh/on-stability-of-few-sample-transformer-fine-tunin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kaggle.com/competitions/commonlitreadabilityprize/discussion/26072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kaggle.com/competitions/feedback-prize-english-language-learning/discussion/369457" TargetMode="External"/><Relationship Id="rId4" Type="http://schemas.openxmlformats.org/officeDocument/2006/relationships/hyperlink" Target="https://www.kaggle.com/competitions/learning-agency-lab-automated-essay-scoring-2/discussion/516791" TargetMode="External"/><Relationship Id="rId9" Type="http://schemas.openxmlformats.org/officeDocument/2006/relationships/hyperlink" Target="https://www.kaggle.com/code/emiz6413/training-gemma-2-9b-4-bit-qlora-fine-tuning" TargetMode="External"/><Relationship Id="rId5" Type="http://schemas.openxmlformats.org/officeDocument/2006/relationships/hyperlink" Target="https://www.kaggle.com/competitions/lmsys-chatbot-arena" TargetMode="External"/><Relationship Id="rId6" Type="http://schemas.openxmlformats.org/officeDocument/2006/relationships/hyperlink" Target="https://www.kaggle.com/competitions/ai-mathematical-olympiad-prize/leaderboard" TargetMode="External"/><Relationship Id="rId7" Type="http://schemas.openxmlformats.org/officeDocument/2006/relationships/hyperlink" Target="https://www.kaggle.com/competitions/kaggle-llm-science-exam/discussion/446422" TargetMode="External"/><Relationship Id="rId8" Type="http://schemas.openxmlformats.org/officeDocument/2006/relationships/hyperlink" Target="https://www.kaggle.com/code/alejopaullier/aes-2-multi-class-classification-train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kaggle.com/competitions/google-research-identify-contrails-reduce-global-warming/discussion/430618" TargetMode="External"/><Relationship Id="rId4" Type="http://schemas.openxmlformats.org/officeDocument/2006/relationships/hyperlink" Target="https://www.kaggle.com/competitions/rsna-2022-cervical-spine-fracture-detection/discussion/362607" TargetMode="External"/><Relationship Id="rId5" Type="http://schemas.openxmlformats.org/officeDocument/2006/relationships/hyperlink" Target="https://www.kaggle.com/competitions/vesuvius-challenge-ink-detection/code?competitionId=47317&amp;sortBy=scoreDescending&amp;excludeNonAccessedDatasources=true" TargetMode="External"/><Relationship Id="rId6" Type="http://schemas.openxmlformats.org/officeDocument/2006/relationships/hyperlink" Target="https://www.kaggle.com/competitions/rsna-breast-cancer-detection/code?competitionId=39272&amp;sortBy=scoreDescending&amp;excludeNonAccessedDatasources=true" TargetMode="External"/><Relationship Id="rId7" Type="http://schemas.openxmlformats.org/officeDocument/2006/relationships/hyperlink" Target="https://www.youtube.com/watch?v=NCGkBseUSdM&amp;t=2044s&amp;ab_channel=LogicAI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kaggle.com/code/nischaydnk/birdclef-2023-pytorch-lightning-training-w-cmap" TargetMode="External"/><Relationship Id="rId4" Type="http://schemas.openxmlformats.org/officeDocument/2006/relationships/hyperlink" Target="https://www.kaggle.com/competitions/hms-harmful-brain-activity-classification" TargetMode="External"/><Relationship Id="rId5" Type="http://schemas.openxmlformats.org/officeDocument/2006/relationships/image" Target="../media/image3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kaggle.com/competitions/novozymes-enzyme-stability-prediction" TargetMode="External"/><Relationship Id="rId4" Type="http://schemas.openxmlformats.org/officeDocument/2006/relationships/hyperlink" Target="https://www.kaggle.com/competitions/leash-BELKA/data" TargetMode="External"/><Relationship Id="rId5" Type="http://schemas.openxmlformats.org/officeDocument/2006/relationships/hyperlink" Target="https://www.kaggle.com/competitions/stanford-ribonanza-rna-folding/data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kaggle.com/competitions/ai-village-capture-the-flag-defcon31" TargetMode="External"/><Relationship Id="rId4" Type="http://schemas.openxmlformats.org/officeDocument/2006/relationships/hyperlink" Target="https://www.kaggle.com/c/ai-village-ctf" TargetMode="External"/><Relationship Id="rId5" Type="http://schemas.openxmlformats.org/officeDocument/2006/relationships/image" Target="../media/image3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/>
        </p:nvSpPr>
        <p:spPr>
          <a:xfrm>
            <a:off x="1000075" y="1781675"/>
            <a:ext cx="78483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How to win a Data Science </a:t>
            </a:r>
            <a:r>
              <a:rPr b="1" lang="en-GB" sz="6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Competition</a:t>
            </a:r>
            <a:r>
              <a:rPr b="1" lang="en-GB" sz="6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6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534" l="0" r="0" t="534"/>
          <a:stretch/>
        </p:blipFill>
        <p:spPr>
          <a:xfrm>
            <a:off x="1060218" y="3852525"/>
            <a:ext cx="701700" cy="694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8852" y="2960664"/>
            <a:ext cx="437253" cy="53165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1761925" y="3891825"/>
            <a:ext cx="14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Mohammed Eltayeb 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5">
            <a:alphaModFix/>
          </a:blip>
          <a:srcRect b="32" l="0" r="30274" t="45637"/>
          <a:stretch/>
        </p:blipFill>
        <p:spPr>
          <a:xfrm>
            <a:off x="5547900" y="0"/>
            <a:ext cx="3596098" cy="13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p39"/>
          <p:cNvGraphicFramePr/>
          <p:nvPr/>
        </p:nvGraphicFramePr>
        <p:xfrm>
          <a:off x="544488" y="104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{C3D047E8-3EBD-486E-9D33-EA565E8B9D3C}</a:tableStyleId>
              </a:tblPr>
              <a:tblGrid>
                <a:gridCol w="714075"/>
                <a:gridCol w="1073150"/>
                <a:gridCol w="1537500"/>
                <a:gridCol w="1388725"/>
                <a:gridCol w="1122700"/>
                <a:gridCol w="2218875"/>
              </a:tblGrid>
              <a:tr h="50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Index</a:t>
                      </a:r>
                      <a:endParaRPr b="1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Weight (g)</a:t>
                      </a:r>
                      <a:endParaRPr b="1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Wingspan (cm)</a:t>
                      </a:r>
                      <a:endParaRPr b="1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Price</a:t>
                      </a:r>
                      <a:r>
                        <a:rPr b="1" lang="en-GB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?</a:t>
                      </a:r>
                      <a:endParaRPr b="1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Back color</a:t>
                      </a:r>
                      <a:endParaRPr b="1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Species</a:t>
                      </a:r>
                      <a:endParaRPr b="1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52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100.1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125.5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Brown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Buteo jamaicensis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6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3000.7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200.0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98.1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Gray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Sagittarius serpentarius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3300.0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220.3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110.2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Gray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Sagittarius serpentarius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6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4100.0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136.0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154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Black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Gavia immer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6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3.0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11.0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Green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Calothorax lucifer</a:t>
                      </a:r>
                      <a:endParaRPr sz="15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4" name="Google Shape;304;p39"/>
          <p:cNvSpPr/>
          <p:nvPr/>
        </p:nvSpPr>
        <p:spPr>
          <a:xfrm>
            <a:off x="238125" y="4392075"/>
            <a:ext cx="2341500" cy="59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6756025" y="4335375"/>
            <a:ext cx="2341500" cy="59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39"/>
          <p:cNvSpPr txBox="1"/>
          <p:nvPr>
            <p:ph type="title"/>
          </p:nvPr>
        </p:nvSpPr>
        <p:spPr>
          <a:xfrm>
            <a:off x="451075" y="31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Dataset samples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509175" y="503100"/>
            <a:ext cx="431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Leaderboard </a:t>
            </a:r>
            <a:r>
              <a:rPr lang="en-GB"/>
              <a:t>🤔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416250" y="1222175"/>
            <a:ext cx="56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Leaderboard</a:t>
            </a:r>
            <a:r>
              <a:rPr lang="en-GB"/>
              <a:t>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Oh bro, have you heard about shakeup?👀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There are 2 leaderboards. Public and Private.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Public LB: running while the competition is running.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Private LB: When the competition finishes the private lb will get revealed and the final ranking will depend on the private.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But why do we need this split for test data?🤨</a:t>
            </a:r>
            <a:endParaRPr sz="1700"/>
          </a:p>
        </p:txBody>
      </p:sp>
      <p:graphicFrame>
        <p:nvGraphicFramePr>
          <p:cNvPr id="313" name="Google Shape;313;p40"/>
          <p:cNvGraphicFramePr/>
          <p:nvPr/>
        </p:nvGraphicFramePr>
        <p:xfrm>
          <a:off x="7612500" y="114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{C3D047E8-3EBD-486E-9D33-EA565E8B9D3C}</a:tableStyleId>
              </a:tblPr>
              <a:tblGrid>
                <a:gridCol w="1157700"/>
              </a:tblGrid>
              <a:tr h="44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Price</a:t>
                      </a:r>
                      <a:endParaRPr b="1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303030"/>
                    </a:solidFill>
                  </a:tcPr>
                </a:tc>
              </a:tr>
              <a:tr h="55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13495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53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16500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16500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13950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17450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15250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4" name="Google Shape;314;p40"/>
          <p:cNvSpPr/>
          <p:nvPr/>
        </p:nvSpPr>
        <p:spPr>
          <a:xfrm>
            <a:off x="7271525" y="1405450"/>
            <a:ext cx="209100" cy="17364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 rot="-5400000">
            <a:off x="6159100" y="2089000"/>
            <a:ext cx="15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Public Leaderboard</a:t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" name="Google Shape;316;p40"/>
          <p:cNvSpPr/>
          <p:nvPr/>
        </p:nvSpPr>
        <p:spPr>
          <a:xfrm>
            <a:off x="7271525" y="3230525"/>
            <a:ext cx="209100" cy="12765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21B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BE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 rot="-5400000">
            <a:off x="5956150" y="3508425"/>
            <a:ext cx="201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BEFF"/>
                </a:solidFill>
                <a:latin typeface="Google Sans"/>
                <a:ea typeface="Google Sans"/>
                <a:cs typeface="Google Sans"/>
                <a:sym typeface="Google Sans"/>
              </a:rPr>
              <a:t>Private </a:t>
            </a:r>
            <a:r>
              <a:rPr lang="en-GB" sz="1100">
                <a:solidFill>
                  <a:srgbClr val="21BEFF"/>
                </a:solidFill>
                <a:latin typeface="Google Sans"/>
                <a:ea typeface="Google Sans"/>
                <a:cs typeface="Google Sans"/>
                <a:sym typeface="Google Sans"/>
              </a:rPr>
              <a:t> Leaderboard</a:t>
            </a:r>
            <a:endParaRPr sz="1100">
              <a:solidFill>
                <a:srgbClr val="21BE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311700" y="445025"/>
            <a:ext cx="299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Leaderboard 🤔</a:t>
            </a:r>
            <a:endParaRPr/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311700" y="1152475"/>
            <a:ext cx="531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Leaderboard: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We need private LB to drop solutions that overfitted to the public LB.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This is to assure your solution is generalizable, working and reliable.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When many people overfits the public LB and the private LB get all over the place, we call this </a:t>
            </a:r>
            <a:r>
              <a:rPr b="1" lang="en-GB" sz="1700"/>
              <a:t>shake up</a:t>
            </a:r>
            <a:r>
              <a:rPr lang="en-GB" sz="1700"/>
              <a:t>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But how to avoid overfitting? 				By having a robust validation (more details next).</a:t>
            </a:r>
            <a:endParaRPr sz="1700"/>
          </a:p>
        </p:txBody>
      </p:sp>
      <p:graphicFrame>
        <p:nvGraphicFramePr>
          <p:cNvPr id="329" name="Google Shape;329;p42"/>
          <p:cNvGraphicFramePr/>
          <p:nvPr/>
        </p:nvGraphicFramePr>
        <p:xfrm>
          <a:off x="7612500" y="114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{C3D047E8-3EBD-486E-9D33-EA565E8B9D3C}</a:tableStyleId>
              </a:tblPr>
              <a:tblGrid>
                <a:gridCol w="1157700"/>
              </a:tblGrid>
              <a:tr h="44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Price_pred</a:t>
                      </a:r>
                      <a:endParaRPr b="1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303030"/>
                    </a:solidFill>
                  </a:tcPr>
                </a:tc>
              </a:tr>
              <a:tr h="55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13490</a:t>
                      </a:r>
                      <a:endParaRPr sz="1500">
                        <a:solidFill>
                          <a:schemeClr val="accen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53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34A85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16562</a:t>
                      </a:r>
                      <a:endParaRPr sz="1500">
                        <a:solidFill>
                          <a:srgbClr val="34A85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accen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165315</a:t>
                      </a:r>
                      <a:endParaRPr sz="1500">
                        <a:solidFill>
                          <a:schemeClr val="accen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35134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20518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29516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0" name="Google Shape;330;p42"/>
          <p:cNvGraphicFramePr/>
          <p:nvPr/>
        </p:nvGraphicFramePr>
        <p:xfrm>
          <a:off x="63594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{C3D047E8-3EBD-486E-9D33-EA565E8B9D3C}</a:tableStyleId>
              </a:tblPr>
              <a:tblGrid>
                <a:gridCol w="1157700"/>
              </a:tblGrid>
              <a:tr h="44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Price-True</a:t>
                      </a:r>
                      <a:endParaRPr b="1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303030"/>
                    </a:solidFill>
                  </a:tcPr>
                </a:tc>
              </a:tr>
              <a:tr h="55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34A85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13495</a:t>
                      </a:r>
                      <a:endParaRPr sz="1500">
                        <a:solidFill>
                          <a:srgbClr val="34A85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53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34A85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16500</a:t>
                      </a:r>
                      <a:endParaRPr sz="1500">
                        <a:solidFill>
                          <a:srgbClr val="34A85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rgbClr val="34A85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16500</a:t>
                      </a:r>
                      <a:endParaRPr sz="1500">
                        <a:solidFill>
                          <a:srgbClr val="34A85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13950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17450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46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15250</a:t>
                      </a:r>
                      <a:endParaRPr sz="15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1" name="Google Shape;331;p42"/>
          <p:cNvSpPr/>
          <p:nvPr/>
        </p:nvSpPr>
        <p:spPr>
          <a:xfrm>
            <a:off x="6139738" y="1227225"/>
            <a:ext cx="209100" cy="17364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 rot="-5400000">
            <a:off x="5027313" y="1910775"/>
            <a:ext cx="15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Public Leaderboard</a:t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42"/>
          <p:cNvSpPr/>
          <p:nvPr/>
        </p:nvSpPr>
        <p:spPr>
          <a:xfrm>
            <a:off x="6139738" y="3052300"/>
            <a:ext cx="209100" cy="12765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21B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BE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 rot="-5400000">
            <a:off x="4824363" y="3330200"/>
            <a:ext cx="201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BEFF"/>
                </a:solidFill>
                <a:latin typeface="Google Sans"/>
                <a:ea typeface="Google Sans"/>
                <a:cs typeface="Google Sans"/>
                <a:sym typeface="Google Sans"/>
              </a:rPr>
              <a:t>Private  Leaderboard</a:t>
            </a:r>
            <a:endParaRPr sz="1100">
              <a:solidFill>
                <a:srgbClr val="21BE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6272575" y="799850"/>
            <a:ext cx="245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You might overfit the leaderboard</a:t>
            </a:r>
            <a:endParaRPr sz="1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225125" y="1350375"/>
            <a:ext cx="304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21BEFF"/>
                </a:solidFill>
              </a:rPr>
              <a:t>Performance</a:t>
            </a:r>
            <a:r>
              <a:rPr b="1" lang="en-GB"/>
              <a:t>:</a:t>
            </a:r>
            <a:r>
              <a:rPr lang="en-GB"/>
              <a:t> </a:t>
            </a:r>
            <a:r>
              <a:rPr lang="en-GB" sz="1600"/>
              <a:t>The current state of the art is the baseline for the competition. So in many times you have to beat the SOTA to win (or maybe not).</a:t>
            </a:r>
            <a:endParaRPr sz="1600"/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224238" y="863550"/>
            <a:ext cx="269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FFAB40"/>
                </a:solidFill>
              </a:rPr>
              <a:t>Efficiency</a:t>
            </a:r>
            <a:r>
              <a:rPr b="1" lang="en-GB"/>
              <a:t>:</a:t>
            </a:r>
            <a:r>
              <a:rPr lang="en-GB"/>
              <a:t> </a:t>
            </a:r>
            <a:r>
              <a:rPr lang="en-GB" sz="1600"/>
              <a:t>There are many constraints in the competitions (e.g. limited GPUs, limited inference time,...)</a:t>
            </a:r>
            <a:endParaRPr sz="1600"/>
          </a:p>
        </p:txBody>
      </p:sp>
      <p:sp>
        <p:nvSpPr>
          <p:cNvPr id="342" name="Google Shape;3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Competitions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3"/>
          <p:cNvSpPr txBox="1"/>
          <p:nvPr/>
        </p:nvSpPr>
        <p:spPr>
          <a:xfrm>
            <a:off x="5589575" y="1350375"/>
            <a:ext cx="34362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oogle Sans"/>
              <a:buChar char="●"/>
            </a:pPr>
            <a:r>
              <a:rPr b="1" lang="en-GB" sz="2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Handle Big Data</a:t>
            </a:r>
            <a:r>
              <a:rPr b="1" lang="en-GB" sz="2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GB" sz="2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Sometimes data sets can go up to 700GB. How could you decrease this data size with minimal loss in information so </a:t>
            </a:r>
            <a:r>
              <a:rPr lang="en-GB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you can handle it in your device? How to load it to your model fast enough to finish within a reasonable time? How to do inference later with this amount of data?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Competitions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311700" y="1152475"/>
            <a:ext cx="43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Ideal Dataset:</a:t>
            </a:r>
            <a:r>
              <a:rPr lang="en-GB"/>
              <a:t> Sometimes the dataset for the competition is not enough for winning. You have to search for datasets in the internet or check </a:t>
            </a:r>
            <a:r>
              <a:rPr lang="en-GB">
                <a:solidFill>
                  <a:srgbClr val="21BEFF"/>
                </a:solidFill>
              </a:rPr>
              <a:t>pretrained models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Avoid overfitting:</a:t>
            </a:r>
            <a:r>
              <a:rPr lang="en-GB"/>
              <a:t> Having robust validation split would make your model robust against shakeups (I hope lol).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02538"/>
            <a:ext cx="4431600" cy="399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5"/>
          <p:cNvPicPr preferRelativeResize="0"/>
          <p:nvPr/>
        </p:nvPicPr>
        <p:blipFill rotWithShape="1">
          <a:blip r:embed="rId3">
            <a:alphaModFix/>
          </a:blip>
          <a:srcRect b="0" l="0" r="2771" t="0"/>
          <a:stretch/>
        </p:blipFill>
        <p:spPr>
          <a:xfrm>
            <a:off x="3431300" y="1262225"/>
            <a:ext cx="5712699" cy="38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AI comps?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7" name="Google Shape;357;p45"/>
          <p:cNvSpPr txBox="1"/>
          <p:nvPr>
            <p:ph idx="1" type="body"/>
          </p:nvPr>
        </p:nvSpPr>
        <p:spPr>
          <a:xfrm>
            <a:off x="311700" y="1164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Let’s explore it a bit: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4"/>
              </a:rPr>
              <a:t>Kaggle: Your Home for Data Science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/>
          <p:nvPr/>
        </p:nvSpPr>
        <p:spPr>
          <a:xfrm>
            <a:off x="238125" y="4392075"/>
            <a:ext cx="2341500" cy="59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6"/>
          <p:cNvSpPr txBox="1"/>
          <p:nvPr>
            <p:ph type="title"/>
          </p:nvPr>
        </p:nvSpPr>
        <p:spPr>
          <a:xfrm>
            <a:off x="662675" y="1395900"/>
            <a:ext cx="50802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Mastering AI </a:t>
            </a: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Competitions</a:t>
            </a: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3420"/>
          </a:p>
        </p:txBody>
      </p:sp>
      <p:grpSp>
        <p:nvGrpSpPr>
          <p:cNvPr id="364" name="Google Shape;364;p46"/>
          <p:cNvGrpSpPr/>
          <p:nvPr/>
        </p:nvGrpSpPr>
        <p:grpSpPr>
          <a:xfrm>
            <a:off x="0" y="14438"/>
            <a:ext cx="81301" cy="5143613"/>
            <a:chOff x="-75425" y="5715358"/>
            <a:chExt cx="75300" cy="5714490"/>
          </a:xfrm>
        </p:grpSpPr>
        <p:sp>
          <p:nvSpPr>
            <p:cNvPr id="365" name="Google Shape;365;p46"/>
            <p:cNvSpPr/>
            <p:nvPr/>
          </p:nvSpPr>
          <p:spPr>
            <a:xfrm>
              <a:off x="-75425" y="5715358"/>
              <a:ext cx="75300" cy="28572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-75425" y="8572648"/>
              <a:ext cx="75300" cy="2857200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46"/>
          <p:cNvSpPr txBox="1"/>
          <p:nvPr/>
        </p:nvSpPr>
        <p:spPr>
          <a:xfrm>
            <a:off x="732700" y="2981750"/>
            <a:ext cx="4136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Understand</a:t>
            </a:r>
            <a:r>
              <a:rPr lang="en-GB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your Toolkit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300" y="1284399"/>
            <a:ext cx="4038600" cy="221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9" name="Google Shape;369;p46"/>
          <p:cNvSpPr/>
          <p:nvPr/>
        </p:nvSpPr>
        <p:spPr>
          <a:xfrm>
            <a:off x="7446825" y="4123900"/>
            <a:ext cx="1363800" cy="86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11700" y="445025"/>
            <a:ext cx="576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5" name="Google Shape;375;p47"/>
          <p:cNvSpPr txBox="1"/>
          <p:nvPr>
            <p:ph idx="1" type="body"/>
          </p:nvPr>
        </p:nvSpPr>
        <p:spPr>
          <a:xfrm>
            <a:off x="4572000" y="1117875"/>
            <a:ext cx="2848800" cy="341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GB"/>
              <a:t>Text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GB"/>
              <a:t>Images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Videos</a:t>
            </a:r>
            <a:endParaRPr/>
          </a:p>
        </p:txBody>
      </p:sp>
      <p:sp>
        <p:nvSpPr>
          <p:cNvPr id="376" name="Google Shape;376;p47"/>
          <p:cNvSpPr txBox="1"/>
          <p:nvPr>
            <p:ph idx="1" type="body"/>
          </p:nvPr>
        </p:nvSpPr>
        <p:spPr>
          <a:xfrm>
            <a:off x="197650" y="1117875"/>
            <a:ext cx="8520600" cy="296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Let’s start by a quick revision for data types…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GB"/>
              <a:t>Tabular Data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GB"/>
              <a:t>Time Series Data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Waves (e.g. Audio)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167" y="3681945"/>
            <a:ext cx="806481" cy="1192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311700" y="1152475"/>
            <a:ext cx="4526100" cy="3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Exploratory</a:t>
            </a:r>
            <a:r>
              <a:rPr b="1" lang="en-GB"/>
              <a:t> Data Analysis (EDA)</a:t>
            </a:r>
            <a:r>
              <a:rPr lang="en-GB"/>
              <a:t> is to explore your data </a:t>
            </a:r>
            <a:r>
              <a:rPr lang="en-GB"/>
              <a:t>by looking into raw samples, statistics or </a:t>
            </a:r>
            <a:r>
              <a:rPr lang="en-GB"/>
              <a:t>plots to gain useful insights about your task.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Why do we need it?🤨</a:t>
            </a:r>
            <a:endParaRPr/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475" y="844550"/>
            <a:ext cx="3311700" cy="3927900"/>
          </a:xfrm>
          <a:prstGeom prst="roundRect">
            <a:avLst>
              <a:gd fmla="val 1003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2963000" y="1726535"/>
            <a:ext cx="5459100" cy="20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AutoNum type="arabicPeriod"/>
            </a:pPr>
            <a:r>
              <a:rPr lang="en-GB"/>
              <a:t>Introduction to Kaggle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oogle Sans"/>
              <a:buAutoNum type="arabicPeriod"/>
            </a:pPr>
            <a:r>
              <a:rPr lang="en-GB"/>
              <a:t>Exploring AI Competitions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oogle Sans"/>
              <a:buAutoNum type="arabicPeriod"/>
            </a:pPr>
            <a:r>
              <a:rPr lang="en-GB"/>
              <a:t>Mastering AI Competitions: Understand your Toolkit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oogle Sans"/>
              <a:buAutoNum type="arabicPeriod"/>
            </a:pPr>
            <a:r>
              <a:rPr lang="en-GB"/>
              <a:t>Choosing the Best Models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oogle Sans"/>
              <a:buAutoNum type="arabicPeriod"/>
            </a:pPr>
            <a:r>
              <a:rPr lang="en-GB"/>
              <a:t>Practical Tips and Strategies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" name="Google Shape;227;p31"/>
          <p:cNvSpPr txBox="1"/>
          <p:nvPr>
            <p:ph type="title"/>
          </p:nvPr>
        </p:nvSpPr>
        <p:spPr>
          <a:xfrm>
            <a:off x="457175" y="1533750"/>
            <a:ext cx="2688300" cy="20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Table of Contents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975" y="2645773"/>
            <a:ext cx="2141426" cy="2173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Exploratory Data Analysis (EDA)</a:t>
            </a:r>
            <a:r>
              <a:rPr lang="en-GB"/>
              <a:t> is to explore your data by looking into raw samples, statistics or plots to gain useful insights about your task.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Why do we need it?🤨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Get comfortable with the data.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Determine how to approach the problem.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Determine what is the best cv.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Determine the most important features (How can you do that?👀).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Determine any strange behaviour in features’ distributions or features’ correlation with each other.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Discover serious problems with the data (e.g. Leakage ).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Find magic features👀</a:t>
            </a:r>
            <a:endParaRPr sz="1700"/>
          </a:p>
        </p:txBody>
      </p:sp>
      <p:sp>
        <p:nvSpPr>
          <p:cNvPr id="390" name="Google Shape;3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Good EDA could be the key for winning a competition.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Examples: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AMP®-Parkinson's Disease Progression Prediction | Kaggle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Google Research - Identify Contrails to Reduce Global Warming | Kaggle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Tools &amp; Techniques: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Plots: Ordinary EDA.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T-SNE/UMAP: Visualize high dimensional data.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Trees Models: Detect important features.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LOFO/SHAP: Better features selection tools.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Link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Adversarial Validation: Detect Distribution Shift. </a:t>
            </a:r>
            <a:r>
              <a:rPr lang="en-GB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…</a:t>
            </a:r>
            <a:endParaRPr b="1"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idx="1" type="body"/>
          </p:nvPr>
        </p:nvSpPr>
        <p:spPr>
          <a:xfrm>
            <a:off x="116875" y="863550"/>
            <a:ext cx="345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t-SNE short-movie showing how the NN behave during training.</a:t>
            </a:r>
            <a:endParaRPr b="1"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400"/>
              <a:t>Reference: </a:t>
            </a:r>
            <a:r>
              <a:rPr lang="en-GB" sz="1700" u="sng">
                <a:solidFill>
                  <a:schemeClr val="hlink"/>
                </a:solidFill>
                <a:hlinkClick r:id="rId3"/>
              </a:rPr>
              <a:t>American Express - Default Prediction | Kaggle</a:t>
            </a:r>
            <a:endParaRPr b="1" sz="2400"/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637" y="0"/>
            <a:ext cx="6614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88" y="0"/>
            <a:ext cx="56854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</a:t>
            </a:r>
            <a:r>
              <a:rPr lang="en-GB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Tabular/Time-series Data: 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Encoding (Label, One-Hot,Frequency,...)</a:t>
            </a:r>
            <a:endParaRPr b="1"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800"/>
              <a:t>Feature Engineering (Aggregations, Lags, Differences,...). </a:t>
            </a:r>
            <a:r>
              <a:rPr lang="en-GB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Features Selection (Trees, LOFO, SHAP,...)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Normalization (maybe not?)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…</a:t>
            </a:r>
            <a:endParaRPr b="1" sz="18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Images/text data</a:t>
            </a:r>
            <a:r>
              <a:rPr b="1" lang="en-GB" sz="2000"/>
              <a:t>: 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Images Normalization.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Augmentations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Text Cleaning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Text Tokenization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…</a:t>
            </a:r>
            <a:endParaRPr b="1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7"/>
          <p:cNvSpPr txBox="1"/>
          <p:nvPr>
            <p:ph idx="1" type="body"/>
          </p:nvPr>
        </p:nvSpPr>
        <p:spPr>
          <a:xfrm>
            <a:off x="311700" y="1017725"/>
            <a:ext cx="40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The most important step in the beginning of any project/competition is to choose the correct train/validation split.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Choosing the incorrect split would lead to wrong evaluation making the all the next steps useless.</a:t>
            </a:r>
            <a:endParaRPr b="1"/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9825"/>
            <a:ext cx="4308600" cy="2872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8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Types of Data Split: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Hold-out fold</a:t>
            </a:r>
            <a:r>
              <a:rPr lang="en-GB"/>
              <a:t>: Splits data into a single training set and a single validation 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KFold</a:t>
            </a:r>
            <a:r>
              <a:rPr lang="en-GB"/>
              <a:t>: Divides data into k subsets and uses each subset as a validation set while training on the remaining k-1 subsets</a:t>
            </a:r>
            <a:r>
              <a:rPr lang="en-GB" sz="1100">
                <a:solidFill>
                  <a:srgbClr val="000000"/>
                </a:solidFill>
              </a:rPr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StratifiedKFold</a:t>
            </a:r>
            <a:r>
              <a:rPr lang="en-GB"/>
              <a:t>: Similar to KFold, but ensures that each fold maintains the same proportion of class labels as the entire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GroupKFold</a:t>
            </a:r>
            <a:r>
              <a:rPr lang="en-GB"/>
              <a:t>: Splits data into k folds while preserving the grouping of samples within each fold.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TimeSeriesSplit</a:t>
            </a:r>
            <a:r>
              <a:rPr lang="en-GB"/>
              <a:t>: Divides data into training and validation sets in a manner that respects the temporal order, suitable for time series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Their Combinations…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731800" y="3207950"/>
            <a:ext cx="41379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00">
                <a:latin typeface="Google Sans"/>
                <a:ea typeface="Google Sans"/>
                <a:cs typeface="Google Sans"/>
                <a:sym typeface="Google Sans"/>
              </a:rPr>
              <a:t>Welcome</a:t>
            </a:r>
            <a:r>
              <a:rPr lang="en-GB" sz="2300">
                <a:latin typeface="Google Sans"/>
                <a:ea typeface="Google Sans"/>
                <a:cs typeface="Google Sans"/>
                <a:sym typeface="Google Sans"/>
              </a:rPr>
              <a:t> onboard kagglers</a:t>
            </a:r>
            <a:r>
              <a:rPr lang="en-GB"/>
              <a:t> </a:t>
            </a:r>
            <a:r>
              <a:rPr lang="en-GB" sz="900" u="sng">
                <a:solidFill>
                  <a:schemeClr val="hlink"/>
                </a:solidFill>
                <a:hlinkClick r:id="rId3"/>
              </a:rPr>
              <a:t>Kaggle.com</a:t>
            </a:r>
            <a:endParaRPr sz="900"/>
          </a:p>
        </p:txBody>
      </p:sp>
      <p:sp>
        <p:nvSpPr>
          <p:cNvPr id="234" name="Google Shape;234;p32"/>
          <p:cNvSpPr/>
          <p:nvPr/>
        </p:nvSpPr>
        <p:spPr>
          <a:xfrm>
            <a:off x="238125" y="4392075"/>
            <a:ext cx="2341500" cy="59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 txBox="1"/>
          <p:nvPr>
            <p:ph type="title"/>
          </p:nvPr>
        </p:nvSpPr>
        <p:spPr>
          <a:xfrm>
            <a:off x="662675" y="1395900"/>
            <a:ext cx="50802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Introduction to Kaggle</a:t>
            </a:r>
            <a:endParaRPr sz="3420"/>
          </a:p>
        </p:txBody>
      </p:sp>
      <p:grpSp>
        <p:nvGrpSpPr>
          <p:cNvPr id="236" name="Google Shape;236;p32"/>
          <p:cNvGrpSpPr/>
          <p:nvPr/>
        </p:nvGrpSpPr>
        <p:grpSpPr>
          <a:xfrm>
            <a:off x="0" y="14438"/>
            <a:ext cx="81301" cy="5143613"/>
            <a:chOff x="-75425" y="5715358"/>
            <a:chExt cx="75300" cy="5714490"/>
          </a:xfrm>
        </p:grpSpPr>
        <p:sp>
          <p:nvSpPr>
            <p:cNvPr id="237" name="Google Shape;237;p32"/>
            <p:cNvSpPr/>
            <p:nvPr/>
          </p:nvSpPr>
          <p:spPr>
            <a:xfrm>
              <a:off x="-75425" y="5715358"/>
              <a:ext cx="75300" cy="28572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-75425" y="8572648"/>
              <a:ext cx="75300" cy="2857200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32"/>
          <p:cNvSpPr/>
          <p:nvPr/>
        </p:nvSpPr>
        <p:spPr>
          <a:xfrm>
            <a:off x="6581775" y="4392075"/>
            <a:ext cx="2341500" cy="59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825" y="920975"/>
            <a:ext cx="3096325" cy="30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9"/>
          <p:cNvSpPr txBox="1"/>
          <p:nvPr>
            <p:ph idx="1" type="body"/>
          </p:nvPr>
        </p:nvSpPr>
        <p:spPr>
          <a:xfrm>
            <a:off x="311700" y="10177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How to know if your score is good or not?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Make a Baseline then compare your subsequent scores against it.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450" name="Google Shape;4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275" y="1017725"/>
            <a:ext cx="3904500" cy="341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>
            <p:ph idx="1" type="body"/>
          </p:nvPr>
        </p:nvSpPr>
        <p:spPr>
          <a:xfrm>
            <a:off x="311700" y="1364100"/>
            <a:ext cx="5235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Optimizers: Algorithms used to </a:t>
            </a:r>
            <a:r>
              <a:rPr lang="en-GB"/>
              <a:t>minimize</a:t>
            </a:r>
            <a:r>
              <a:rPr lang="en-GB"/>
              <a:t> your loss and update your model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Types: SGD, SGD with Momentum, RMSprop, Adam, AdamW…etc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best one is …?🤨</a:t>
            </a:r>
            <a:endParaRPr/>
          </a:p>
        </p:txBody>
      </p:sp>
      <p:sp>
        <p:nvSpPr>
          <p:cNvPr id="456" name="Google Shape;456;p60"/>
          <p:cNvSpPr txBox="1"/>
          <p:nvPr>
            <p:ph type="title"/>
          </p:nvPr>
        </p:nvSpPr>
        <p:spPr>
          <a:xfrm>
            <a:off x="311700" y="445025"/>
            <a:ext cx="67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</a:t>
            </a:r>
            <a:r>
              <a:rPr lang="en-GB"/>
              <a:t>Optimizers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150" y="1280925"/>
            <a:ext cx="3994576" cy="33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1"/>
          <p:cNvPicPr preferRelativeResize="0"/>
          <p:nvPr/>
        </p:nvPicPr>
        <p:blipFill rotWithShape="1">
          <a:blip r:embed="rId3">
            <a:alphaModFix/>
          </a:blip>
          <a:srcRect b="0" l="0" r="0" t="960"/>
          <a:stretch/>
        </p:blipFill>
        <p:spPr>
          <a:xfrm>
            <a:off x="0" y="24625"/>
            <a:ext cx="9143999" cy="50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Schedulers</a:t>
            </a:r>
            <a:r>
              <a:rPr lang="en-GB"/>
              <a:t>: Decay (decrease) the learning rate over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Why? Increases the </a:t>
            </a:r>
            <a:r>
              <a:rPr lang="en-GB"/>
              <a:t>stability</a:t>
            </a:r>
            <a:r>
              <a:rPr lang="en-GB"/>
              <a:t> of the model a lot.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Types: Linear (step decay), Exponential, Cosine, Polynomial, Reduce-on-plateau…etc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best one is …?🤨</a:t>
            </a:r>
            <a:endParaRPr/>
          </a:p>
        </p:txBody>
      </p:sp>
      <p:sp>
        <p:nvSpPr>
          <p:cNvPr id="468" name="Google Shape;46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Schedulers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>
            <p:ph idx="1" type="body"/>
          </p:nvPr>
        </p:nvSpPr>
        <p:spPr>
          <a:xfrm>
            <a:off x="311700" y="1483150"/>
            <a:ext cx="7838700" cy="27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make the training stable we have these components work together: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Optimizer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Scheduler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Batch size 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Initial Learning Rate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Warm-up steps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Number of Epochs</a:t>
            </a:r>
            <a:endParaRPr sz="1800"/>
          </a:p>
        </p:txBody>
      </p:sp>
      <p:sp>
        <p:nvSpPr>
          <p:cNvPr id="479" name="Google Shape;47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Training Stability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5"/>
          <p:cNvSpPr txBox="1"/>
          <p:nvPr>
            <p:ph idx="1" type="body"/>
          </p:nvPr>
        </p:nvSpPr>
        <p:spPr>
          <a:xfrm>
            <a:off x="311700" y="1158425"/>
            <a:ext cx="729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Processing: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Cudf: Pandas on GPU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Polars: Pandas with multi-thread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ML Algorithms: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Cuml: Sklearn on GPU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DL Algorithms: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ONNX: Speed up for inference in CPU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Mixed Precision / Quantization: Lower size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Knowledge Distillation: Student model (small) try to learn from (replicate) a teacher model (big).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…</a:t>
            </a:r>
            <a:endParaRPr sz="1800"/>
          </a:p>
        </p:txBody>
      </p:sp>
      <p:sp>
        <p:nvSpPr>
          <p:cNvPr id="485" name="Google Shape;48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</a:t>
            </a:r>
            <a:r>
              <a:rPr lang="en-GB"/>
              <a:t>Efficiency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>
            <p:ph idx="1" type="body"/>
          </p:nvPr>
        </p:nvSpPr>
        <p:spPr>
          <a:xfrm>
            <a:off x="311700" y="1743900"/>
            <a:ext cx="4260300" cy="16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Why using only one model? Let’s use several ones then use a weighted average!</a:t>
            </a:r>
            <a:endParaRPr sz="2100"/>
          </a:p>
        </p:txBody>
      </p:sp>
      <p:sp>
        <p:nvSpPr>
          <p:cNvPr id="491" name="Google Shape;49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Your Toolkit: Ensembling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66"/>
          <p:cNvPicPr preferRelativeResize="0"/>
          <p:nvPr/>
        </p:nvPicPr>
        <p:blipFill rotWithShape="1">
          <a:blip r:embed="rId3">
            <a:alphaModFix/>
          </a:blip>
          <a:srcRect b="0" l="0" r="0" t="3418"/>
          <a:stretch/>
        </p:blipFill>
        <p:spPr>
          <a:xfrm>
            <a:off x="4636950" y="1017725"/>
            <a:ext cx="4443000" cy="2931000"/>
          </a:xfrm>
          <a:prstGeom prst="roundRect">
            <a:avLst>
              <a:gd fmla="val 1056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638"/>
            <a:ext cx="9144001" cy="390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650" y="152400"/>
            <a:ext cx="689271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610300"/>
            <a:ext cx="4137300" cy="27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-GB" sz="2000"/>
              <a:t>Hosting AI competitions, datasets, notebooks, models, tutorials and a lot more.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solidFill>
                  <a:srgbClr val="21BEFF"/>
                </a:solidFill>
              </a:rPr>
              <a:t>Best place</a:t>
            </a:r>
            <a:r>
              <a:rPr lang="en-GB" sz="2000"/>
              <a:t> to learn the practical part of AI.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Ranks and Tiers.</a:t>
            </a:r>
            <a:endParaRPr sz="2000"/>
          </a:p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497550" y="743425"/>
            <a:ext cx="45786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</a:t>
            </a:r>
            <a:r>
              <a:rPr lang="en-GB"/>
              <a:t>iggest AI community!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100" y="812713"/>
            <a:ext cx="3518075" cy="35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9"/>
          <p:cNvSpPr txBox="1"/>
          <p:nvPr>
            <p:ph idx="1" type="body"/>
          </p:nvPr>
        </p:nvSpPr>
        <p:spPr>
          <a:xfrm>
            <a:off x="104100" y="1475700"/>
            <a:ext cx="4616400" cy="21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Types of Ensembling:</a:t>
            </a:r>
            <a:endParaRPr sz="2100"/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Averaging (or Blending)</a:t>
            </a:r>
            <a:endParaRPr sz="2100"/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Bagging</a:t>
            </a:r>
            <a:endParaRPr sz="2100"/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Stacking</a:t>
            </a:r>
            <a:endParaRPr sz="2100"/>
          </a:p>
        </p:txBody>
      </p:sp>
      <p:pic>
        <p:nvPicPr>
          <p:cNvPr id="508" name="Google Shape;5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00" y="0"/>
            <a:ext cx="4216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/>
          <p:cNvSpPr/>
          <p:nvPr/>
        </p:nvSpPr>
        <p:spPr>
          <a:xfrm>
            <a:off x="238125" y="4392075"/>
            <a:ext cx="2341500" cy="59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0"/>
          <p:cNvSpPr txBox="1"/>
          <p:nvPr>
            <p:ph type="title"/>
          </p:nvPr>
        </p:nvSpPr>
        <p:spPr>
          <a:xfrm>
            <a:off x="662675" y="1395900"/>
            <a:ext cx="50802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Choosing The Best Models</a:t>
            </a:r>
            <a:endParaRPr sz="3420"/>
          </a:p>
        </p:txBody>
      </p:sp>
      <p:grpSp>
        <p:nvGrpSpPr>
          <p:cNvPr id="515" name="Google Shape;515;p70"/>
          <p:cNvGrpSpPr/>
          <p:nvPr/>
        </p:nvGrpSpPr>
        <p:grpSpPr>
          <a:xfrm>
            <a:off x="0" y="14438"/>
            <a:ext cx="81301" cy="5143613"/>
            <a:chOff x="-75425" y="5715358"/>
            <a:chExt cx="75300" cy="5714490"/>
          </a:xfrm>
        </p:grpSpPr>
        <p:sp>
          <p:nvSpPr>
            <p:cNvPr id="516" name="Google Shape;516;p70"/>
            <p:cNvSpPr/>
            <p:nvPr/>
          </p:nvSpPr>
          <p:spPr>
            <a:xfrm>
              <a:off x="-75425" y="5715358"/>
              <a:ext cx="75300" cy="28572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0"/>
            <p:cNvSpPr/>
            <p:nvPr/>
          </p:nvSpPr>
          <p:spPr>
            <a:xfrm>
              <a:off x="-75425" y="8572648"/>
              <a:ext cx="75300" cy="2857200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70"/>
          <p:cNvSpPr txBox="1"/>
          <p:nvPr/>
        </p:nvSpPr>
        <p:spPr>
          <a:xfrm>
            <a:off x="732700" y="2981750"/>
            <a:ext cx="4136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It’s all about the assumptions.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9" name="Google Shape;519;p70"/>
          <p:cNvSpPr/>
          <p:nvPr/>
        </p:nvSpPr>
        <p:spPr>
          <a:xfrm>
            <a:off x="7446825" y="4123900"/>
            <a:ext cx="1363800" cy="86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20" name="Google Shape;5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100" y="819175"/>
            <a:ext cx="3496500" cy="3382500"/>
          </a:xfrm>
          <a:prstGeom prst="roundRect">
            <a:avLst>
              <a:gd fmla="val 871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Revisit Data Types…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6" name="Google Shape;526;p71"/>
          <p:cNvSpPr txBox="1"/>
          <p:nvPr>
            <p:ph idx="1" type="body"/>
          </p:nvPr>
        </p:nvSpPr>
        <p:spPr>
          <a:xfrm>
            <a:off x="4572000" y="1117875"/>
            <a:ext cx="2848800" cy="341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GB"/>
              <a:t>Text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GB"/>
              <a:t>Images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Videos</a:t>
            </a:r>
            <a:endParaRPr/>
          </a:p>
        </p:txBody>
      </p:sp>
      <p:sp>
        <p:nvSpPr>
          <p:cNvPr id="527" name="Google Shape;527;p71"/>
          <p:cNvSpPr txBox="1"/>
          <p:nvPr>
            <p:ph idx="1" type="body"/>
          </p:nvPr>
        </p:nvSpPr>
        <p:spPr>
          <a:xfrm>
            <a:off x="197650" y="6696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Do we have a more high level approach/view to see these types of data? 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GB"/>
              <a:t>Tabular Data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GB"/>
              <a:t>Time Series Data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Waves (e.g. Audio)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Revisit Data Types…</a:t>
            </a:r>
            <a:endParaRPr/>
          </a:p>
        </p:txBody>
      </p:sp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311700" y="1407375"/>
            <a:ext cx="8520600" cy="27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Classify the data types based on their properties (assumptions):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Tabular (non-sequential)</a:t>
            </a:r>
            <a:r>
              <a:rPr lang="en-GB" sz="1800"/>
              <a:t>: Order of features doesn’t matter.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Sequence</a:t>
            </a:r>
            <a:r>
              <a:rPr lang="en-GB" sz="1800"/>
              <a:t>: Order does matter.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Neighborhood</a:t>
            </a:r>
            <a:r>
              <a:rPr lang="en-GB" sz="1800"/>
              <a:t>: Each feature has a relation with its neighbors.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Graph</a:t>
            </a:r>
            <a:r>
              <a:rPr lang="en-GB" sz="1800"/>
              <a:t>: </a:t>
            </a:r>
            <a:r>
              <a:rPr lang="en-GB" sz="1800"/>
              <a:t>Generalized</a:t>
            </a:r>
            <a:r>
              <a:rPr lang="en-GB" sz="1800"/>
              <a:t> Neighborhood.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Sequential Decision-making</a:t>
            </a:r>
            <a:r>
              <a:rPr lang="en-GB" sz="1800"/>
              <a:t>: Sequence + feedback influencing future decisions.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3"/>
          <p:cNvSpPr txBox="1"/>
          <p:nvPr>
            <p:ph idx="1" type="body"/>
          </p:nvPr>
        </p:nvSpPr>
        <p:spPr>
          <a:xfrm>
            <a:off x="311700" y="1201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Classify the data types based on their properties (assumptions):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Tabular (non-sequential)</a:t>
            </a:r>
            <a:r>
              <a:rPr lang="en-GB" sz="1800"/>
              <a:t>: Tabular Data.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Sequence</a:t>
            </a:r>
            <a:r>
              <a:rPr lang="en-GB" sz="1800"/>
              <a:t>: Time-series data, text data, waves data.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Neighborhood</a:t>
            </a:r>
            <a:r>
              <a:rPr lang="en-GB" sz="1800"/>
              <a:t>: Images.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Graph</a:t>
            </a:r>
            <a:r>
              <a:rPr lang="en-GB" sz="1800"/>
              <a:t>: Graph-based data (e.g. </a:t>
            </a:r>
            <a:r>
              <a:rPr lang="en-GB" sz="1800"/>
              <a:t>molecular</a:t>
            </a:r>
            <a:r>
              <a:rPr lang="en-GB" sz="1800"/>
              <a:t> structures,...)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Sequential Decision-making</a:t>
            </a:r>
            <a:r>
              <a:rPr lang="en-GB" sz="1800"/>
              <a:t>: Decision-making environments (e.g. playing games, robotics, …)</a:t>
            </a:r>
            <a:endParaRPr sz="1800"/>
          </a:p>
        </p:txBody>
      </p:sp>
      <p:sp>
        <p:nvSpPr>
          <p:cNvPr id="539" name="Google Shape;53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Assumptions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2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5"/>
          <p:cNvSpPr txBox="1"/>
          <p:nvPr>
            <p:ph idx="1" type="body"/>
          </p:nvPr>
        </p:nvSpPr>
        <p:spPr>
          <a:xfrm>
            <a:off x="311700" y="1243950"/>
            <a:ext cx="8520600" cy="30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Classify the data types based on their properties (assumptions):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Tabular (non-sequential)</a:t>
            </a:r>
            <a:r>
              <a:rPr lang="en-GB" sz="1800"/>
              <a:t>: Tabular Data.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Sequence</a:t>
            </a:r>
            <a:r>
              <a:rPr lang="en-GB" sz="1800"/>
              <a:t>: Time-series data, text data, waves data.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Neighborhood</a:t>
            </a:r>
            <a:r>
              <a:rPr lang="en-GB" sz="1800"/>
              <a:t>: Images.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Graph</a:t>
            </a:r>
            <a:r>
              <a:rPr lang="en-GB" sz="1800"/>
              <a:t>: Graph-based data (e.g. molecular structures,...)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Sequential Decision-making</a:t>
            </a:r>
            <a:r>
              <a:rPr lang="en-GB" sz="1800"/>
              <a:t>: Decision-making environments (e.g. playing games, robotics, …)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Combination between them</a:t>
            </a:r>
            <a:r>
              <a:rPr lang="en-GB" sz="1800"/>
              <a:t>: Videos (Sequence+Neighborhood)</a:t>
            </a:r>
            <a:endParaRPr sz="1800"/>
          </a:p>
        </p:txBody>
      </p:sp>
      <p:sp>
        <p:nvSpPr>
          <p:cNvPr id="550" name="Google Shape;55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Assumptions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6"/>
          <p:cNvSpPr txBox="1"/>
          <p:nvPr>
            <p:ph idx="1" type="body"/>
          </p:nvPr>
        </p:nvSpPr>
        <p:spPr>
          <a:xfrm>
            <a:off x="311700" y="1279650"/>
            <a:ext cx="8520600" cy="28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Classify the data types based on their properties (assumptions):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Tabular (non-sequential)</a:t>
            </a:r>
            <a:r>
              <a:rPr lang="en-GB" sz="1800"/>
              <a:t>: Machine Learning models.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Sequence</a:t>
            </a:r>
            <a:r>
              <a:rPr lang="en-GB" sz="1800"/>
              <a:t>: Sequence models (LSTM/Transformer/1D CNN)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Neighborhood</a:t>
            </a:r>
            <a:r>
              <a:rPr lang="en-GB" sz="1800"/>
              <a:t>: (1D CNN/2D CNN/3D CNN)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Graph</a:t>
            </a:r>
            <a:r>
              <a:rPr lang="en-GB" sz="1800"/>
              <a:t>: Graph NN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Sequential Decision-making</a:t>
            </a:r>
            <a:r>
              <a:rPr lang="en-GB" sz="1800"/>
              <a:t>: Reinforcement Learning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GB" sz="1800"/>
              <a:t>Combination between them</a:t>
            </a:r>
            <a:r>
              <a:rPr lang="en-GB" sz="1800"/>
              <a:t>: e.g. (for videos: CNN + Sequence)</a:t>
            </a:r>
            <a:endParaRPr sz="1800"/>
          </a:p>
        </p:txBody>
      </p:sp>
      <p:sp>
        <p:nvSpPr>
          <p:cNvPr id="556" name="Google Shape;556;p76"/>
          <p:cNvSpPr txBox="1"/>
          <p:nvPr>
            <p:ph type="title"/>
          </p:nvPr>
        </p:nvSpPr>
        <p:spPr>
          <a:xfrm>
            <a:off x="3712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</a:t>
            </a:r>
            <a:r>
              <a:rPr lang="en-GB"/>
              <a:t> Assumptions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7"/>
          <p:cNvSpPr txBox="1"/>
          <p:nvPr>
            <p:ph idx="1" type="body"/>
          </p:nvPr>
        </p:nvSpPr>
        <p:spPr>
          <a:xfrm>
            <a:off x="311700" y="1461300"/>
            <a:ext cx="4260300" cy="22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So, to figure out the right model, you should know the properties/</a:t>
            </a:r>
            <a:r>
              <a:rPr lang="en-GB"/>
              <a:t>assumptions</a:t>
            </a:r>
            <a:r>
              <a:rPr lang="en-GB"/>
              <a:t> you have in your dataset then choose the appropriate models.</a:t>
            </a:r>
            <a:endParaRPr/>
          </a:p>
        </p:txBody>
      </p:sp>
      <p:sp>
        <p:nvSpPr>
          <p:cNvPr id="562" name="Google Shape;56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 &amp; Data Assumptions</a:t>
            </a:r>
            <a:endParaRPr/>
          </a:p>
        </p:txBody>
      </p:sp>
      <p:pic>
        <p:nvPicPr>
          <p:cNvPr id="563" name="Google Shape;5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225" y="1163275"/>
            <a:ext cx="4746776" cy="28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8"/>
          <p:cNvSpPr/>
          <p:nvPr/>
        </p:nvSpPr>
        <p:spPr>
          <a:xfrm>
            <a:off x="238125" y="4392075"/>
            <a:ext cx="2341500" cy="59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8"/>
          <p:cNvSpPr txBox="1"/>
          <p:nvPr>
            <p:ph type="title"/>
          </p:nvPr>
        </p:nvSpPr>
        <p:spPr>
          <a:xfrm>
            <a:off x="662675" y="1395900"/>
            <a:ext cx="50802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Practical</a:t>
            </a: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 Tips and </a:t>
            </a: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Strategies</a:t>
            </a: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3420"/>
          </a:p>
        </p:txBody>
      </p:sp>
      <p:grpSp>
        <p:nvGrpSpPr>
          <p:cNvPr id="570" name="Google Shape;570;p78"/>
          <p:cNvGrpSpPr/>
          <p:nvPr/>
        </p:nvGrpSpPr>
        <p:grpSpPr>
          <a:xfrm>
            <a:off x="0" y="14438"/>
            <a:ext cx="81301" cy="5143613"/>
            <a:chOff x="-75425" y="5715358"/>
            <a:chExt cx="75300" cy="5714490"/>
          </a:xfrm>
        </p:grpSpPr>
        <p:sp>
          <p:nvSpPr>
            <p:cNvPr id="571" name="Google Shape;571;p78"/>
            <p:cNvSpPr/>
            <p:nvPr/>
          </p:nvSpPr>
          <p:spPr>
            <a:xfrm>
              <a:off x="-75425" y="5715358"/>
              <a:ext cx="75300" cy="28572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8"/>
            <p:cNvSpPr/>
            <p:nvPr/>
          </p:nvSpPr>
          <p:spPr>
            <a:xfrm>
              <a:off x="-75425" y="8572648"/>
              <a:ext cx="75300" cy="2857200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78"/>
          <p:cNvSpPr txBox="1"/>
          <p:nvPr/>
        </p:nvSpPr>
        <p:spPr>
          <a:xfrm>
            <a:off x="732700" y="2981750"/>
            <a:ext cx="4136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It’s all about the assumptions.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4" name="Google Shape;574;p78"/>
          <p:cNvSpPr/>
          <p:nvPr/>
        </p:nvSpPr>
        <p:spPr>
          <a:xfrm>
            <a:off x="7446825" y="4123900"/>
            <a:ext cx="1363800" cy="86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Improve your AI practical skills.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Learn how to apply the </a:t>
            </a:r>
            <a:r>
              <a:rPr lang="en-GB" sz="1900">
                <a:solidFill>
                  <a:srgbClr val="21BEFF"/>
                </a:solidFill>
              </a:rPr>
              <a:t>state of the art.</a:t>
            </a:r>
            <a:endParaRPr sz="1900">
              <a:solidFill>
                <a:srgbClr val="21BE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See the implications of your decisions during building the model (i.e. learn what overfitting really mean.)  (btw, have you heard about shake up?👀)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Compare </a:t>
            </a:r>
            <a:r>
              <a:rPr lang="en-GB" sz="1900"/>
              <a:t>yourself</a:t>
            </a:r>
            <a:r>
              <a:rPr lang="en-GB" sz="1900"/>
              <a:t> against the tops in the world.  							(You may be able to get over them).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Get some </a:t>
            </a:r>
            <a:r>
              <a:rPr lang="en-GB" sz="1900">
                <a:solidFill>
                  <a:srgbClr val="FBBC05"/>
                </a:solidFill>
              </a:rPr>
              <a:t>prizes👀</a:t>
            </a:r>
            <a:endParaRPr sz="1900">
              <a:solidFill>
                <a:srgbClr val="FBBC05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Fun :)</a:t>
            </a:r>
            <a:endParaRPr sz="1900"/>
          </a:p>
        </p:txBody>
      </p:sp>
      <p:sp>
        <p:nvSpPr>
          <p:cNvPr id="253" name="Google Shape;253;p34"/>
          <p:cNvSpPr txBox="1"/>
          <p:nvPr>
            <p:ph type="title"/>
          </p:nvPr>
        </p:nvSpPr>
        <p:spPr>
          <a:xfrm>
            <a:off x="358175" y="456650"/>
            <a:ext cx="72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you have to compete in </a:t>
            </a:r>
            <a:r>
              <a:rPr lang="en-GB">
                <a:solidFill>
                  <a:srgbClr val="21BEFF"/>
                </a:solidFill>
              </a:rPr>
              <a:t>Kaggle?</a:t>
            </a:r>
            <a:endParaRPr>
              <a:solidFill>
                <a:srgbClr val="21BE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b="50372" l="0" r="18086" t="0"/>
          <a:stretch/>
        </p:blipFill>
        <p:spPr>
          <a:xfrm>
            <a:off x="6288625" y="2766225"/>
            <a:ext cx="2712500" cy="126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9"/>
          <p:cNvSpPr txBox="1"/>
          <p:nvPr>
            <p:ph idx="1" type="body"/>
          </p:nvPr>
        </p:nvSpPr>
        <p:spPr>
          <a:xfrm>
            <a:off x="311700" y="1422525"/>
            <a:ext cx="4001700" cy="25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ML Models are the SOTA in tabular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Types of models: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Linear Models.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Kernel Models. 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Trees Models.</a:t>
            </a:r>
            <a:endParaRPr sz="1800"/>
          </a:p>
        </p:txBody>
      </p:sp>
      <p:sp>
        <p:nvSpPr>
          <p:cNvPr id="580" name="Google Shape;58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Models:</a:t>
            </a:r>
            <a:endParaRPr/>
          </a:p>
        </p:txBody>
      </p:sp>
      <p:pic>
        <p:nvPicPr>
          <p:cNvPr id="581" name="Google Shape;581;p79"/>
          <p:cNvPicPr preferRelativeResize="0"/>
          <p:nvPr/>
        </p:nvPicPr>
        <p:blipFill rotWithShape="1">
          <a:blip r:embed="rId3">
            <a:alphaModFix/>
          </a:blip>
          <a:srcRect b="2257" l="0" r="0" t="0"/>
          <a:stretch/>
        </p:blipFill>
        <p:spPr>
          <a:xfrm>
            <a:off x="3897500" y="918525"/>
            <a:ext cx="5075100" cy="361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Linear Models</a:t>
            </a:r>
            <a:r>
              <a:rPr lang="en-GB" sz="2000"/>
              <a:t>: Linear Regression / Logistic Regression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Best w</a:t>
            </a:r>
            <a:r>
              <a:rPr lang="en-GB" sz="2000"/>
              <a:t>hen there is a linear relationship between the features and the target variable.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Most stable model.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Used widely in time-series forecasting due to high relationship between target and lags.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Best Versions: Ridge, ElasticNet, Lasso. (in sklearn).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Forecasting variants: Arima, Facebook Prophet,...</a:t>
            </a:r>
            <a:endParaRPr sz="2000"/>
          </a:p>
        </p:txBody>
      </p:sp>
      <p:sp>
        <p:nvSpPr>
          <p:cNvPr id="587" name="Google Shape;58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Models: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Kernel</a:t>
            </a:r>
            <a:r>
              <a:rPr b="1" lang="en-GB" sz="2000"/>
              <a:t> Models</a:t>
            </a:r>
            <a:r>
              <a:rPr lang="en-GB" sz="2000"/>
              <a:t>: SVM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Best when there is a very big number of features.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Quite slow for samples &gt; 5K (How to solve this?</a:t>
            </a:r>
            <a:r>
              <a:rPr lang="en-GB" sz="2000"/>
              <a:t>👀</a:t>
            </a:r>
            <a:r>
              <a:rPr lang="en-GB" sz="2000"/>
              <a:t>).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Used sometimes as a head for embeddings extracted from the models because it can handle high dimensionality.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Best Versions: SVM (in sklearn), and …?👀</a:t>
            </a:r>
            <a:endParaRPr sz="2000"/>
          </a:p>
        </p:txBody>
      </p:sp>
      <p:sp>
        <p:nvSpPr>
          <p:cNvPr id="593" name="Google Shape;59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Models: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Kernel Models</a:t>
            </a:r>
            <a:r>
              <a:rPr lang="en-GB" sz="2000"/>
              <a:t>: SVM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Best when there is a very big number of features.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Quite slow for samples &gt; 5K (How to solve this?👀).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Used sometimes as a head for embeddings extracted from the models because it can handle high dimensionality. </a:t>
            </a:r>
            <a:r>
              <a:rPr lang="en-GB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Best Versions: SVM (in sklearn), SVM (in cuml - very fast).</a:t>
            </a:r>
            <a:endParaRPr sz="2000"/>
          </a:p>
        </p:txBody>
      </p:sp>
      <p:sp>
        <p:nvSpPr>
          <p:cNvPr id="599" name="Google Shape;59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Models: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3"/>
          <p:cNvSpPr txBox="1"/>
          <p:nvPr>
            <p:ph idx="1" type="body"/>
          </p:nvPr>
        </p:nvSpPr>
        <p:spPr>
          <a:xfrm>
            <a:off x="311700" y="1017725"/>
            <a:ext cx="54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Trees</a:t>
            </a:r>
            <a:r>
              <a:rPr b="1" lang="en-GB" sz="2000"/>
              <a:t> Models</a:t>
            </a:r>
            <a:r>
              <a:rPr lang="en-GB" sz="2000"/>
              <a:t>: 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Generally the best ML algorithms. 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Types: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Decision Trees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Random Forest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Gradient Boosting (GBDT):</a:t>
            </a:r>
            <a:endParaRPr sz="2000"/>
          </a:p>
          <a:p>
            <a:pPr indent="-355600" lvl="2" marL="18288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GB" sz="2000"/>
              <a:t>XGBoost: 👑</a:t>
            </a:r>
            <a:endParaRPr sz="2000"/>
          </a:p>
          <a:p>
            <a:pPr indent="-355600" lvl="2" marL="18288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GB" sz="2000"/>
              <a:t>LightGBM: Fast in CPU</a:t>
            </a:r>
            <a:endParaRPr sz="2000"/>
          </a:p>
          <a:p>
            <a:pPr indent="-355600" lvl="2" marL="18288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GB" sz="2000"/>
              <a:t>Catboost: Best baseline</a:t>
            </a:r>
            <a:endParaRPr sz="2000"/>
          </a:p>
        </p:txBody>
      </p:sp>
      <p:sp>
        <p:nvSpPr>
          <p:cNvPr id="605" name="Google Shape;60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Models:</a:t>
            </a:r>
            <a:endParaRPr/>
          </a:p>
        </p:txBody>
      </p:sp>
      <p:pic>
        <p:nvPicPr>
          <p:cNvPr id="606" name="Google Shape;6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75" y="991088"/>
            <a:ext cx="3868500" cy="3469800"/>
          </a:xfrm>
          <a:prstGeom prst="roundRect">
            <a:avLst>
              <a:gd fmla="val 976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Models:</a:t>
            </a:r>
            <a:endParaRPr/>
          </a:p>
        </p:txBody>
      </p:sp>
      <p:sp>
        <p:nvSpPr>
          <p:cNvPr id="612" name="Google Shape;612;p84"/>
          <p:cNvSpPr txBox="1"/>
          <p:nvPr>
            <p:ph idx="1" type="body"/>
          </p:nvPr>
        </p:nvSpPr>
        <p:spPr>
          <a:xfrm>
            <a:off x="311700" y="1017725"/>
            <a:ext cx="54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/>
              <a:t>Examples:</a:t>
            </a:r>
            <a:endParaRPr b="1" sz="1900"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 u="sng">
                <a:solidFill>
                  <a:schemeClr val="hlink"/>
                </a:solidFill>
                <a:hlinkClick r:id="rId3"/>
              </a:rPr>
              <a:t>American Express - Default Prediction | Kaggle</a:t>
            </a:r>
            <a:endParaRPr b="1" sz="1900"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 u="sng">
                <a:solidFill>
                  <a:schemeClr val="hlink"/>
                </a:solidFill>
                <a:hlinkClick r:id="rId4"/>
              </a:rPr>
              <a:t>ISIC 2024 - Skin Cancer Detection with 3D-TBP | Kaggle</a:t>
            </a:r>
            <a:endParaRPr b="1" sz="1900"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 u="sng">
                <a:solidFill>
                  <a:schemeClr val="hlink"/>
                </a:solidFill>
                <a:hlinkClick r:id="rId5"/>
              </a:rPr>
              <a:t>Enefit - Predict Energy Behavior of Prosumers | Kaggle</a:t>
            </a:r>
            <a:endParaRPr b="1" sz="1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5"/>
          <p:cNvSpPr txBox="1"/>
          <p:nvPr>
            <p:ph idx="1" type="body"/>
          </p:nvPr>
        </p:nvSpPr>
        <p:spPr>
          <a:xfrm>
            <a:off x="311700" y="1422525"/>
            <a:ext cx="3723600" cy="25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DL</a:t>
            </a:r>
            <a:r>
              <a:rPr lang="en-GB"/>
              <a:t> Models are the SOTA in </a:t>
            </a:r>
            <a:r>
              <a:rPr lang="en-GB"/>
              <a:t>everything</a:t>
            </a:r>
            <a:r>
              <a:rPr lang="en-GB"/>
              <a:t> except tabular 	(time series is in-between but mostly ML is better).</a:t>
            </a:r>
            <a:endParaRPr sz="1800"/>
          </a:p>
        </p:txBody>
      </p:sp>
      <p:sp>
        <p:nvSpPr>
          <p:cNvPr id="618" name="Google Shape;61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DL</a:t>
            </a:r>
            <a:r>
              <a:rPr lang="en-GB"/>
              <a:t> Models:</a:t>
            </a:r>
            <a:endParaRPr/>
          </a:p>
        </p:txBody>
      </p:sp>
      <p:pic>
        <p:nvPicPr>
          <p:cNvPr id="619" name="Google Shape;6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300" y="622913"/>
            <a:ext cx="4797000" cy="3664500"/>
          </a:xfrm>
          <a:prstGeom prst="roundRect">
            <a:avLst>
              <a:gd fmla="val 915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6"/>
          <p:cNvSpPr txBox="1"/>
          <p:nvPr>
            <p:ph idx="1" type="body"/>
          </p:nvPr>
        </p:nvSpPr>
        <p:spPr>
          <a:xfrm>
            <a:off x="311700" y="1422525"/>
            <a:ext cx="48798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FBBC05"/>
                </a:solidFill>
              </a:rPr>
              <a:t>Best Models:</a:t>
            </a:r>
            <a:r>
              <a:rPr b="1" lang="en-GB"/>
              <a:t> </a:t>
            </a:r>
            <a:r>
              <a:rPr lang="en-GB"/>
              <a:t>Transformers </a:t>
            </a:r>
            <a:endParaRPr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Needs </a:t>
            </a:r>
            <a:r>
              <a:rPr lang="en-GB" sz="1700"/>
              <a:t>finetuning</a:t>
            </a:r>
            <a:r>
              <a:rPr lang="en-GB" sz="1700"/>
              <a:t>: (👑Deberta👑, Roberta,...)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Zero-shot: (Recent LLMs)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>
                <a:solidFill>
                  <a:srgbClr val="FBBC05"/>
                </a:solidFill>
              </a:rPr>
              <a:t>Best Library</a:t>
            </a:r>
            <a:r>
              <a:rPr lang="en-GB" sz="1700">
                <a:solidFill>
                  <a:srgbClr val="FBBC05"/>
                </a:solidFill>
              </a:rPr>
              <a:t>:</a:t>
            </a:r>
            <a:r>
              <a:rPr lang="en-GB" sz="1700"/>
              <a:t> “transformers” by Huggingface🤗.</a:t>
            </a:r>
            <a:endParaRPr sz="1700"/>
          </a:p>
        </p:txBody>
      </p:sp>
      <p:sp>
        <p:nvSpPr>
          <p:cNvPr id="625" name="Google Shape;62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NLP Tasks</a:t>
            </a:r>
            <a:endParaRPr/>
          </a:p>
        </p:txBody>
      </p:sp>
      <p:pic>
        <p:nvPicPr>
          <p:cNvPr id="626" name="Google Shape;62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374600" cy="33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NLP Tasks</a:t>
            </a:r>
            <a:endParaRPr/>
          </a:p>
        </p:txBody>
      </p:sp>
      <p:sp>
        <p:nvSpPr>
          <p:cNvPr id="632" name="Google Shape;632;p87"/>
          <p:cNvSpPr txBox="1"/>
          <p:nvPr>
            <p:ph idx="1" type="body"/>
          </p:nvPr>
        </p:nvSpPr>
        <p:spPr>
          <a:xfrm>
            <a:off x="311700" y="1235300"/>
            <a:ext cx="8643300" cy="3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NLP models are quite powerful already. Therefore, the improvements in LBs would be small.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BEFF"/>
              </a:buClr>
              <a:buSzPts val="1800"/>
              <a:buChar char="●"/>
            </a:pPr>
            <a:r>
              <a:rPr lang="en-GB">
                <a:solidFill>
                  <a:srgbClr val="21BEFF"/>
                </a:solidFill>
              </a:rPr>
              <a:t>How to improve your results?</a:t>
            </a:r>
            <a:endParaRPr>
              <a:solidFill>
                <a:srgbClr val="21BE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Clean your data properly.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Tune your parameters. They have high effects here.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Find models that are </a:t>
            </a:r>
            <a:r>
              <a:rPr lang="en-GB" sz="1600"/>
              <a:t>pre-trained</a:t>
            </a:r>
            <a:r>
              <a:rPr lang="en-GB" sz="1600"/>
              <a:t> on data similar to your task (you can use Huggingface).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Ensembling (averaging, stacking)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Manipulate the architecture and the embeddings.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</a:t>
            </a:r>
            <a:r>
              <a:rPr lang="en-GB" sz="1600"/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Data-based ideas</a:t>
            </a:r>
            <a:r>
              <a:rPr lang="en-GB"/>
              <a:t>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Check previous solutions.</a:t>
            </a:r>
            <a:endParaRPr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NLP Tasks</a:t>
            </a:r>
            <a:endParaRPr/>
          </a:p>
        </p:txBody>
      </p:sp>
      <p:sp>
        <p:nvSpPr>
          <p:cNvPr id="638" name="Google Shape;638;p88"/>
          <p:cNvSpPr txBox="1"/>
          <p:nvPr>
            <p:ph idx="1" type="body"/>
          </p:nvPr>
        </p:nvSpPr>
        <p:spPr>
          <a:xfrm>
            <a:off x="311700" y="1215625"/>
            <a:ext cx="8643300" cy="3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A4335"/>
              </a:buClr>
              <a:buSzPts val="1800"/>
              <a:buChar char="●"/>
            </a:pPr>
            <a:r>
              <a:rPr lang="en-GB">
                <a:solidFill>
                  <a:srgbClr val="EA4335"/>
                </a:solidFill>
              </a:rPr>
              <a:t>Notes:</a:t>
            </a:r>
            <a:endParaRPr>
              <a:solidFill>
                <a:srgbClr val="EA433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600"/>
              <a:t>If the task is regression, disable dropout to get more stable training. </a:t>
            </a:r>
            <a:r>
              <a:rPr lang="en-GB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Transformers needs very low learning rates (e.g. 1e-5, 2e-5)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Schedulers and warmup are widely used in NLP.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NLP models are usually finetuned using 1-3 epochs only before overfitting. (why?👀)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LLMs are trained mostly on &lt;= 1 epoch.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Scheduler should work on the steps, not the epochs.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NLP models are huge (e.g. xsmall deberta has ~70M params)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Recenely, a very interesting pattern appeared where Deberta could get beaten by LLMs in classification IF the data came from LLMs.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you have to compete in Kaggle?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25" y="315750"/>
            <a:ext cx="8635200" cy="451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9"/>
          <p:cNvSpPr txBox="1"/>
          <p:nvPr>
            <p:ph idx="1" type="body"/>
          </p:nvPr>
        </p:nvSpPr>
        <p:spPr>
          <a:xfrm>
            <a:off x="311700" y="1294425"/>
            <a:ext cx="8643300" cy="3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Examples</a:t>
            </a:r>
            <a:r>
              <a:rPr lang="en-GB"/>
              <a:t>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Feedback Prize - English Language Learning | Kaggle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Learning Agency Lab - Automated Essay Scoring 2.0 | Kaggle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u="sng">
                <a:solidFill>
                  <a:schemeClr val="hlink"/>
                </a:solidFill>
                <a:hlinkClick r:id="rId5"/>
              </a:rPr>
              <a:t>LMSYS - Chatbot Arena Human Preference Predictions | Kaggle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Mathematical Olympiad - Progress Prize 1 | Kaggle</a:t>
            </a:r>
            <a:endParaRPr sz="17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300" u="sng">
                <a:solidFill>
                  <a:schemeClr val="hlink"/>
                </a:solidFill>
                <a:hlinkClick r:id="rId7"/>
              </a:rPr>
              <a:t>Kaggle - LLM Science Exam | Kaggle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Some good baselines:</a:t>
            </a:r>
            <a:endParaRPr sz="17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300" u="sng">
                <a:solidFill>
                  <a:schemeClr val="hlink"/>
                </a:solidFill>
                <a:hlinkClick r:id="rId8"/>
              </a:rPr>
              <a:t>AES-2 | Multi-class Classification [Train] (kaggle.com)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300" u="sng">
                <a:solidFill>
                  <a:schemeClr val="hlink"/>
                </a:solidFill>
                <a:hlinkClick r:id="rId9"/>
              </a:rPr>
              <a:t>[Training] Gemma-2 9b 4-bit QLoRA fine-tuning (kaggle.com)</a:t>
            </a:r>
            <a:endParaRPr sz="1700"/>
          </a:p>
        </p:txBody>
      </p:sp>
      <p:sp>
        <p:nvSpPr>
          <p:cNvPr id="644" name="Google Shape;64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NLP Tasks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0"/>
          <p:cNvSpPr txBox="1"/>
          <p:nvPr>
            <p:ph idx="1" type="body"/>
          </p:nvPr>
        </p:nvSpPr>
        <p:spPr>
          <a:xfrm>
            <a:off x="190325" y="1382275"/>
            <a:ext cx="52446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Best Models: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EfficientNet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ResNet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ViTs - Swin Transformers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ConvNeXt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Best Library</a:t>
            </a:r>
            <a:r>
              <a:rPr lang="en-GB" sz="1700"/>
              <a:t>:</a:t>
            </a:r>
            <a:endParaRPr sz="1700"/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Models</a:t>
            </a:r>
            <a:r>
              <a:rPr lang="en-GB" sz="1800"/>
              <a:t>: 👑Timm👑, Torchvision.</a:t>
            </a:r>
            <a:endParaRPr sz="1800"/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Augmentations</a:t>
            </a:r>
            <a:r>
              <a:rPr lang="en-GB" sz="1800"/>
              <a:t>: 👑Albumentations👑, Torchvision.</a:t>
            </a:r>
            <a:endParaRPr sz="1700"/>
          </a:p>
        </p:txBody>
      </p:sp>
      <p:sp>
        <p:nvSpPr>
          <p:cNvPr id="650" name="Google Shape;65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</a:t>
            </a:r>
            <a:endParaRPr/>
          </a:p>
        </p:txBody>
      </p:sp>
      <p:pic>
        <p:nvPicPr>
          <p:cNvPr id="651" name="Google Shape;6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925" y="1017713"/>
            <a:ext cx="3508500" cy="3508500"/>
          </a:xfrm>
          <a:prstGeom prst="roundRect">
            <a:avLst>
              <a:gd fmla="val 1079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1"/>
          <p:cNvSpPr txBox="1"/>
          <p:nvPr>
            <p:ph idx="1" type="body"/>
          </p:nvPr>
        </p:nvSpPr>
        <p:spPr>
          <a:xfrm>
            <a:off x="311700" y="1422525"/>
            <a:ext cx="8643300" cy="3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/>
              <a:t>Classification</a:t>
            </a:r>
            <a:r>
              <a:rPr lang="en-GB"/>
              <a:t>: EfficientNet, ResNet, ViT,..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Segmentation (2D/2.5D/3D)</a:t>
            </a:r>
            <a:r>
              <a:rPr lang="en-GB"/>
              <a:t>: </a:t>
            </a:r>
            <a:r>
              <a:rPr lang="en-GB"/>
              <a:t>👑</a:t>
            </a:r>
            <a:r>
              <a:rPr lang="en-GB"/>
              <a:t>U</a:t>
            </a:r>
            <a:r>
              <a:rPr lang="en-GB"/>
              <a:t>n</a:t>
            </a:r>
            <a:r>
              <a:rPr lang="en-GB"/>
              <a:t>et-based archs</a:t>
            </a:r>
            <a:r>
              <a:rPr lang="en-GB"/>
              <a:t>👑</a:t>
            </a:r>
            <a:r>
              <a:rPr lang="en-GB"/>
              <a:t>, Mask RCNN,...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Detection</a:t>
            </a:r>
            <a:r>
              <a:rPr lang="en-GB"/>
              <a:t>:  </a:t>
            </a:r>
            <a:r>
              <a:rPr lang="en-GB"/>
              <a:t>👑</a:t>
            </a:r>
            <a:r>
              <a:rPr lang="en-GB"/>
              <a:t>DETR (DEtection TRansformer)</a:t>
            </a:r>
            <a:r>
              <a:rPr lang="en-GB"/>
              <a:t>👑, YOLO, EfficientDet, Faster RCNN,...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improve your results? </a:t>
            </a:r>
            <a:r>
              <a:rPr lang="en-GB"/>
              <a:t>Everything in NLP +..</a:t>
            </a:r>
            <a:r>
              <a:rPr lang="en-GB" sz="1400"/>
              <a:t>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👑Augmentations👑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TTA (Test-time augmentations).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Data-based ideas.</a:t>
            </a:r>
            <a:endParaRPr sz="1700"/>
          </a:p>
        </p:txBody>
      </p:sp>
      <p:sp>
        <p:nvSpPr>
          <p:cNvPr id="657" name="Google Shape;65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</a:t>
            </a:r>
            <a:r>
              <a:rPr lang="en-GB"/>
              <a:t>Tasks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Tasks</a:t>
            </a:r>
            <a:endParaRPr/>
          </a:p>
        </p:txBody>
      </p:sp>
      <p:sp>
        <p:nvSpPr>
          <p:cNvPr id="663" name="Google Shape;663;p92"/>
          <p:cNvSpPr txBox="1"/>
          <p:nvPr>
            <p:ph idx="1" type="body"/>
          </p:nvPr>
        </p:nvSpPr>
        <p:spPr>
          <a:xfrm>
            <a:off x="311700" y="1215600"/>
            <a:ext cx="8643300" cy="3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/>
              <a:t>How to choose the appropriate augmentations? 👑</a:t>
            </a:r>
            <a:r>
              <a:rPr lang="en-GB"/>
              <a:t>Error Analysis</a:t>
            </a:r>
            <a:r>
              <a:rPr b="1" lang="en-GB"/>
              <a:t>👑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Train a </a:t>
            </a:r>
            <a:r>
              <a:rPr lang="en-GB" sz="1600"/>
              <a:t>baseline</a:t>
            </a:r>
            <a:r>
              <a:rPr lang="en-GB" sz="1600"/>
              <a:t>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Make predictions on your validation data.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Inspect the worst predicted images, these predictions should guide you to the problems the model facing.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Examples: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Failure with very small objects: Scale augmentation.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Failure with d</a:t>
            </a:r>
            <a:r>
              <a:rPr lang="en-GB" sz="1600"/>
              <a:t>ifferent colors / </a:t>
            </a:r>
            <a:r>
              <a:rPr lang="en-GB" sz="1600"/>
              <a:t>environment</a:t>
            </a:r>
            <a:r>
              <a:rPr lang="en-GB" sz="1600"/>
              <a:t>: Color augmentations.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Failure with rotated images: Rotation augmentations.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Failure with Blurry images: Noise augmentations.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…etc</a:t>
            </a:r>
            <a:endParaRPr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Tasks</a:t>
            </a:r>
            <a:endParaRPr/>
          </a:p>
        </p:txBody>
      </p:sp>
      <p:sp>
        <p:nvSpPr>
          <p:cNvPr id="669" name="Google Shape;669;p93"/>
          <p:cNvSpPr txBox="1"/>
          <p:nvPr>
            <p:ph idx="1" type="body"/>
          </p:nvPr>
        </p:nvSpPr>
        <p:spPr>
          <a:xfrm>
            <a:off x="311700" y="1422525"/>
            <a:ext cx="8643300" cy="3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/>
              <a:t>Notes:</a:t>
            </a:r>
            <a:endParaRPr b="1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Smaller models can be better than bigger models in many times.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Computer vision models are small. Training is fast compared to NLP.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You will need a bit bigger lr if you use CNN-based model (e.g. </a:t>
            </a:r>
            <a:r>
              <a:rPr lang="en-GB" sz="1700"/>
              <a:t>1e-4,</a:t>
            </a:r>
            <a:r>
              <a:rPr lang="en-GB" sz="1700"/>
              <a:t>1e-3) and small one if you use </a:t>
            </a:r>
            <a:r>
              <a:rPr lang="en-GB" sz="1700"/>
              <a:t>Transformer</a:t>
            </a:r>
            <a:r>
              <a:rPr lang="en-GB" sz="1700"/>
              <a:t>-based model (e.g. 1e-5,2e-5).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You may need big number of epochs (e.g. 5-200). It depends on the task.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Using wrong augmentations can decrease performance significantly.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Scheduler based on epochs not steps.</a:t>
            </a:r>
            <a:endParaRPr sz="17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Tasks</a:t>
            </a:r>
            <a:endParaRPr/>
          </a:p>
        </p:txBody>
      </p:sp>
      <p:sp>
        <p:nvSpPr>
          <p:cNvPr id="675" name="Google Shape;675;p94"/>
          <p:cNvSpPr txBox="1"/>
          <p:nvPr>
            <p:ph idx="1" type="body"/>
          </p:nvPr>
        </p:nvSpPr>
        <p:spPr>
          <a:xfrm>
            <a:off x="311700" y="1422525"/>
            <a:ext cx="8643300" cy="3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 sz="2200"/>
              <a:t>Examples</a:t>
            </a:r>
            <a:r>
              <a:rPr b="1" lang="en-GB" sz="2200"/>
              <a:t>:</a:t>
            </a:r>
            <a:endParaRPr b="1" sz="22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Google Research - Identify Contrails to Reduce Global Warming | Kaggle</a:t>
            </a:r>
            <a:endParaRPr b="1" sz="18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RSNA 2022 Cervical Spine Fracture Detection | Kaggle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5"/>
              </a:rPr>
              <a:t>Vesuvius Challenge - Ink Detection | Kaggle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6"/>
              </a:rPr>
              <a:t>RSNA Screening Mammography Breast Cancer Detection | Kaggle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 sz="2100"/>
              <a:t>Resources</a:t>
            </a:r>
            <a:r>
              <a:rPr lang="en-GB" sz="2100"/>
              <a:t>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7"/>
              </a:rPr>
              <a:t>Kaggle Days Paris 2022_Philipp Singer &amp; Yauhen Babakhin_Practical Tips for Deep Transfer Learning - YouTube</a:t>
            </a:r>
            <a:endParaRPr sz="2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963" y="0"/>
            <a:ext cx="54060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Waves</a:t>
            </a:r>
            <a:endParaRPr/>
          </a:p>
        </p:txBody>
      </p:sp>
      <p:sp>
        <p:nvSpPr>
          <p:cNvPr id="686" name="Google Shape;686;p96"/>
          <p:cNvSpPr txBox="1"/>
          <p:nvPr>
            <p:ph idx="1" type="body"/>
          </p:nvPr>
        </p:nvSpPr>
        <p:spPr>
          <a:xfrm>
            <a:off x="190325" y="1382275"/>
            <a:ext cx="52446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Best Models: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1D-CNN (e.g. WaveNet,..)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and… </a:t>
            </a:r>
            <a:r>
              <a:rPr lang="en-GB"/>
              <a:t>👀👀</a:t>
            </a:r>
            <a:endParaRPr sz="17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7"/>
          <p:cNvSpPr txBox="1"/>
          <p:nvPr>
            <p:ph idx="1" type="body"/>
          </p:nvPr>
        </p:nvSpPr>
        <p:spPr>
          <a:xfrm>
            <a:off x="190325" y="1382275"/>
            <a:ext cx="52446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Best Models: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1D-CNN (e.g. WaveNet,..)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2D-CNN (e.g. EfficientNet,..) (What?🤨)</a:t>
            </a:r>
            <a:endParaRPr sz="1700"/>
          </a:p>
        </p:txBody>
      </p:sp>
      <p:sp>
        <p:nvSpPr>
          <p:cNvPr id="692" name="Google Shape;692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Waves</a:t>
            </a:r>
            <a:endParaRPr/>
          </a:p>
        </p:txBody>
      </p:sp>
      <p:sp>
        <p:nvSpPr>
          <p:cNvPr id="698" name="Google Shape;698;p98"/>
          <p:cNvSpPr txBox="1"/>
          <p:nvPr>
            <p:ph idx="1" type="body"/>
          </p:nvPr>
        </p:nvSpPr>
        <p:spPr>
          <a:xfrm>
            <a:off x="190325" y="1188400"/>
            <a:ext cx="77724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Best Models: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1D-CNN (e.g. WaveNet,..)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2D-CNN (e.g. EfficientNet,..) (What?🤨)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Waves can be converted into an image representation called</a:t>
            </a:r>
            <a:r>
              <a:rPr b="1" lang="en-GB"/>
              <a:t> Spectrograms. </a:t>
            </a:r>
            <a:r>
              <a:rPr lang="en-GB"/>
              <a:t>Then we fit CNN on it.👀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/>
          <p:nvPr/>
        </p:nvSpPr>
        <p:spPr>
          <a:xfrm>
            <a:off x="238125" y="4392075"/>
            <a:ext cx="2341500" cy="59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>
            <p:ph type="title"/>
          </p:nvPr>
        </p:nvSpPr>
        <p:spPr>
          <a:xfrm>
            <a:off x="662675" y="1395900"/>
            <a:ext cx="50802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800">
                <a:latin typeface="Google Sans"/>
                <a:ea typeface="Google Sans"/>
                <a:cs typeface="Google Sans"/>
                <a:sym typeface="Google Sans"/>
              </a:rPr>
              <a:t>Exploring AI Competitions </a:t>
            </a:r>
            <a:endParaRPr sz="3420"/>
          </a:p>
        </p:txBody>
      </p:sp>
      <p:grpSp>
        <p:nvGrpSpPr>
          <p:cNvPr id="267" name="Google Shape;267;p36"/>
          <p:cNvGrpSpPr/>
          <p:nvPr/>
        </p:nvGrpSpPr>
        <p:grpSpPr>
          <a:xfrm>
            <a:off x="0" y="14438"/>
            <a:ext cx="81301" cy="5143613"/>
            <a:chOff x="-75425" y="5715358"/>
            <a:chExt cx="75300" cy="5714490"/>
          </a:xfrm>
        </p:grpSpPr>
        <p:sp>
          <p:nvSpPr>
            <p:cNvPr id="268" name="Google Shape;268;p36"/>
            <p:cNvSpPr/>
            <p:nvPr/>
          </p:nvSpPr>
          <p:spPr>
            <a:xfrm>
              <a:off x="-75425" y="5715358"/>
              <a:ext cx="75300" cy="28572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-75425" y="8572648"/>
              <a:ext cx="75300" cy="2857200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6"/>
          <p:cNvSpPr txBox="1"/>
          <p:nvPr/>
        </p:nvSpPr>
        <p:spPr>
          <a:xfrm>
            <a:off x="732700" y="2981750"/>
            <a:ext cx="4136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Have you heard about shakeup?👀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6641300" y="4392075"/>
            <a:ext cx="2341500" cy="59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52400"/>
            <a:ext cx="49911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50" y="0"/>
            <a:ext cx="83387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0"/>
          <p:cNvSpPr txBox="1"/>
          <p:nvPr>
            <p:ph idx="1" type="body"/>
          </p:nvPr>
        </p:nvSpPr>
        <p:spPr>
          <a:xfrm>
            <a:off x="190325" y="1119975"/>
            <a:ext cx="83997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Fitting on spectrograms is the SOTA👀👀👀👀👀.</a:t>
            </a:r>
            <a:endParaRPr/>
          </a:p>
        </p:txBody>
      </p:sp>
      <p:sp>
        <p:nvSpPr>
          <p:cNvPr id="709" name="Google Shape;70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Waves</a:t>
            </a:r>
            <a:endParaRPr/>
          </a:p>
        </p:txBody>
      </p:sp>
      <p:pic>
        <p:nvPicPr>
          <p:cNvPr id="710" name="Google Shape;7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525" y="1612400"/>
            <a:ext cx="4734900" cy="3144000"/>
          </a:xfrm>
          <a:prstGeom prst="roundRect">
            <a:avLst>
              <a:gd fmla="val 1074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Waves</a:t>
            </a:r>
            <a:endParaRPr/>
          </a:p>
        </p:txBody>
      </p:sp>
      <p:sp>
        <p:nvSpPr>
          <p:cNvPr id="716" name="Google Shape;716;p101"/>
          <p:cNvSpPr txBox="1"/>
          <p:nvPr>
            <p:ph idx="1" type="body"/>
          </p:nvPr>
        </p:nvSpPr>
        <p:spPr>
          <a:xfrm>
            <a:off x="190325" y="1119975"/>
            <a:ext cx="83997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Examples:</a:t>
            </a:r>
            <a:endParaRPr b="1" sz="2200"/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BirdClef 2023: Pytorch Lightning-Training w/ cMAP (kaggle.com)</a:t>
            </a:r>
            <a:endParaRPr b="1" sz="1800"/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HMS - Harmful Brain Activity Classification | Kaggle</a:t>
            </a:r>
            <a:endParaRPr b="1" sz="1800"/>
          </a:p>
        </p:txBody>
      </p:sp>
      <p:pic>
        <p:nvPicPr>
          <p:cNvPr id="717" name="Google Shape;71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4775" y="1187675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2"/>
          <p:cNvSpPr txBox="1"/>
          <p:nvPr>
            <p:ph idx="1" type="body"/>
          </p:nvPr>
        </p:nvSpPr>
        <p:spPr>
          <a:xfrm>
            <a:off x="190325" y="1119975"/>
            <a:ext cx="43818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Per-Char Sequences.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be approached using NLP models.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Sometimes, it can be converted to 3D images, then approached as 3D CNN.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be approached using Graph NN as well.</a:t>
            </a:r>
            <a:endParaRPr/>
          </a:p>
        </p:txBody>
      </p:sp>
      <p:sp>
        <p:nvSpPr>
          <p:cNvPr id="723" name="Google Shape;723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Proteins</a:t>
            </a:r>
            <a:r>
              <a:rPr lang="en-GB"/>
              <a:t> &amp; DNA Sequences</a:t>
            </a:r>
            <a:endParaRPr/>
          </a:p>
        </p:txBody>
      </p:sp>
      <p:pic>
        <p:nvPicPr>
          <p:cNvPr id="724" name="Google Shape;72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250" y="661188"/>
            <a:ext cx="3476700" cy="382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Proteins &amp; DNA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03"/>
          <p:cNvSpPr txBox="1"/>
          <p:nvPr>
            <p:ph idx="1" type="body"/>
          </p:nvPr>
        </p:nvSpPr>
        <p:spPr>
          <a:xfrm>
            <a:off x="111500" y="1110125"/>
            <a:ext cx="58104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Examples</a:t>
            </a:r>
            <a:r>
              <a:rPr b="1" lang="en-GB" sz="2200"/>
              <a:t>:</a:t>
            </a:r>
            <a:endParaRPr b="1" sz="2200"/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Novozymes Enzyme Stability Prediction | Kaggle</a:t>
            </a:r>
            <a:endParaRPr b="1" sz="2200"/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NeurIPS 2024 - Predict New Medicines with BELKA | Kaggle</a:t>
            </a:r>
            <a:endParaRPr b="1" sz="2200"/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500" u="sng">
                <a:solidFill>
                  <a:schemeClr val="hlink"/>
                </a:solidFill>
                <a:hlinkClick r:id="rId5"/>
              </a:rPr>
              <a:t>Stanford Ribonanza RNA Folding | Kaggle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&amp; Security</a:t>
            </a:r>
            <a:endParaRPr/>
          </a:p>
        </p:txBody>
      </p:sp>
      <p:sp>
        <p:nvSpPr>
          <p:cNvPr id="736" name="Google Shape;736;p104"/>
          <p:cNvSpPr txBox="1"/>
          <p:nvPr>
            <p:ph idx="1" type="body"/>
          </p:nvPr>
        </p:nvSpPr>
        <p:spPr>
          <a:xfrm>
            <a:off x="190325" y="1119975"/>
            <a:ext cx="68352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</a:t>
            </a:r>
            <a:r>
              <a:rPr lang="en-GB" sz="2200"/>
              <a:t>TF but for AI👀.</a:t>
            </a:r>
            <a:endParaRPr sz="2200"/>
          </a:p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Learn about Adversarial attacks, LLM </a:t>
            </a:r>
            <a:r>
              <a:rPr lang="en-GB" sz="2200"/>
              <a:t>jailbreaking</a:t>
            </a:r>
            <a:r>
              <a:rPr lang="en-GB" sz="2200"/>
              <a:t> and some random stuff👀.</a:t>
            </a:r>
            <a:endParaRPr sz="2200"/>
          </a:p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Examples:</a:t>
            </a:r>
            <a:endParaRPr b="1" sz="2200"/>
          </a:p>
          <a:p>
            <a:pPr indent="-3873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AI Village Capture the Flag @ DEFCON31 | Kaggle</a:t>
            </a:r>
            <a:endParaRPr b="1" sz="2500"/>
          </a:p>
          <a:p>
            <a:pPr indent="-3873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AI Village Capture the Flag @ DEFCON | Kaggle</a:t>
            </a:r>
            <a:endParaRPr b="1" sz="2500"/>
          </a:p>
        </p:txBody>
      </p:sp>
      <p:pic>
        <p:nvPicPr>
          <p:cNvPr id="737" name="Google Shape;737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225" y="915150"/>
            <a:ext cx="3313201" cy="33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A4335"/>
                </a:solidFill>
              </a:rPr>
              <a:t>Final Notes:</a:t>
            </a:r>
            <a:r>
              <a:rPr lang="en-GB"/>
              <a:t> How do you approach a new competition?</a:t>
            </a:r>
            <a:endParaRPr/>
          </a:p>
        </p:txBody>
      </p:sp>
      <p:sp>
        <p:nvSpPr>
          <p:cNvPr id="743" name="Google Shape;743;p105"/>
          <p:cNvSpPr txBox="1"/>
          <p:nvPr>
            <p:ph idx="1" type="body"/>
          </p:nvPr>
        </p:nvSpPr>
        <p:spPr>
          <a:xfrm>
            <a:off x="433550" y="1678800"/>
            <a:ext cx="8020800" cy="29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Start with reading discussions, understanding the domain knowledge, then summarize everything important.</a:t>
            </a:r>
            <a:endParaRPr/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Read the baselines, do eda and choose the best validation.</a:t>
            </a:r>
            <a:endParaRPr/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you have time, build your own baseline from scratch then replicate all the ideas in the best public nbs into yours. Otherwise, choose a public nb then build on it.</a:t>
            </a:r>
            <a:endParaRPr/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Then add your ideas🫡.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A4335"/>
                </a:solidFill>
              </a:rPr>
              <a:t>Final Notes: </a:t>
            </a:r>
            <a:r>
              <a:rPr b="0" lang="en-GB"/>
              <a:t>Difference between Kaggle Competitions and real-world projects?</a:t>
            </a:r>
            <a:endParaRPr b="0"/>
          </a:p>
        </p:txBody>
      </p:sp>
      <p:sp>
        <p:nvSpPr>
          <p:cNvPr id="749" name="Google Shape;749;p106"/>
          <p:cNvSpPr txBox="1"/>
          <p:nvPr>
            <p:ph idx="1" type="body"/>
          </p:nvPr>
        </p:nvSpPr>
        <p:spPr>
          <a:xfrm>
            <a:off x="512350" y="1702600"/>
            <a:ext cx="6759600" cy="24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Problem Definition.</a:t>
            </a:r>
            <a:endParaRPr sz="2000"/>
          </a:p>
          <a:p>
            <a:pPr indent="-3556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Data Availability.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Model Deployment.</a:t>
            </a:r>
            <a:endParaRPr sz="2000"/>
          </a:p>
          <a:p>
            <a:pPr indent="-3556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Evaluation Metrics.</a:t>
            </a:r>
            <a:endParaRPr sz="2000"/>
          </a:p>
          <a:p>
            <a:pPr indent="-3556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Resources and time constraints.</a:t>
            </a:r>
            <a:endParaRPr sz="2000"/>
          </a:p>
        </p:txBody>
      </p:sp>
      <p:pic>
        <p:nvPicPr>
          <p:cNvPr id="750" name="Google Shape;75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975" y="1300275"/>
            <a:ext cx="3118324" cy="31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BEFF"/>
                </a:solidFill>
              </a:rPr>
              <a:t>Conclusion</a:t>
            </a:r>
            <a:endParaRPr>
              <a:solidFill>
                <a:srgbClr val="21BEFF"/>
              </a:solidFill>
            </a:endParaRPr>
          </a:p>
        </p:txBody>
      </p:sp>
      <p:sp>
        <p:nvSpPr>
          <p:cNvPr id="756" name="Google Shape;756;p107"/>
          <p:cNvSpPr txBox="1"/>
          <p:nvPr>
            <p:ph idx="1" type="body"/>
          </p:nvPr>
        </p:nvSpPr>
        <p:spPr>
          <a:xfrm>
            <a:off x="190325" y="1119975"/>
            <a:ext cx="83997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Ok you know the best models then what? Just applying them to win?</a:t>
            </a:r>
            <a:endParaRPr sz="2200"/>
          </a:p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⇒ The real work is in the data part. </a:t>
            </a:r>
            <a:endParaRPr sz="2200"/>
          </a:p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Have fun and keep learning!</a:t>
            </a:r>
            <a:r>
              <a:rPr lang="en-GB" sz="2200"/>
              <a:t>🫡 </a:t>
            </a:r>
            <a:endParaRPr sz="22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200"/>
              <a:t>(Don’t forget to eat and sleep btw👀)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457200" lvl="0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200" u="sng"/>
              <a:t>Thanks for Attendance!</a:t>
            </a:r>
            <a:endParaRPr b="1" sz="2200" u="sng"/>
          </a:p>
        </p:txBody>
      </p:sp>
      <p:pic>
        <p:nvPicPr>
          <p:cNvPr id="757" name="Google Shape;75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500" y="1576550"/>
            <a:ext cx="2113225" cy="21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311700" y="11640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You will be given a </a:t>
            </a:r>
            <a:r>
              <a:rPr lang="en-GB" sz="2000">
                <a:solidFill>
                  <a:srgbClr val="EA4335"/>
                </a:solidFill>
              </a:rPr>
              <a:t>real-world</a:t>
            </a:r>
            <a:r>
              <a:rPr lang="en-GB" sz="2000"/>
              <a:t> task coming from any </a:t>
            </a:r>
            <a:r>
              <a:rPr lang="en-GB" sz="2000"/>
              <a:t>discipline</a:t>
            </a:r>
            <a:r>
              <a:rPr lang="en-GB" sz="2000"/>
              <a:t> (e.g. medicine, finance, sports, astronomy,..)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You should gather some domain knowledge about the topic, read about it, then choose the model that </a:t>
            </a:r>
            <a:r>
              <a:rPr lang="en-GB" sz="2000">
                <a:solidFill>
                  <a:schemeClr val="dk1"/>
                </a:solidFill>
              </a:rPr>
              <a:t>best solves the problem.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8" name="Google Shape;278;p37"/>
          <p:cNvSpPr txBox="1"/>
          <p:nvPr>
            <p:ph type="title"/>
          </p:nvPr>
        </p:nvSpPr>
        <p:spPr>
          <a:xfrm>
            <a:off x="544025" y="421800"/>
            <a:ext cx="402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 are AI comps?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400" y="1181102"/>
            <a:ext cx="4134600" cy="278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5266225" y="719400"/>
            <a:ext cx="40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You after the first </a:t>
            </a:r>
            <a:r>
              <a:rPr b="1" lang="en-GB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submission:</a:t>
            </a:r>
            <a:r>
              <a:rPr b="1" lang="en-GB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1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404625" y="1017725"/>
            <a:ext cx="8520600" cy="20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Dataset: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You will be given a two datasets for this task (or asked to gather a one lol).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Training and testing datasets.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You should train your model on the training data then make predictions for the testing data.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These predictions are the submission file for the competition.</a:t>
            </a:r>
            <a:endParaRPr sz="1700"/>
          </a:p>
        </p:txBody>
      </p:sp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AI comps?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4655352" y="3194640"/>
            <a:ext cx="1141200" cy="727500"/>
          </a:xfrm>
          <a:prstGeom prst="roundRect">
            <a:avLst>
              <a:gd fmla="val 8691" name="adj"/>
            </a:avLst>
          </a:prstGeom>
          <a:solidFill>
            <a:srgbClr val="FFAB4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Ready to Predict Model</a:t>
            </a:r>
            <a:endParaRPr b="1" sz="13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540552" y="3194640"/>
            <a:ext cx="1141200" cy="727500"/>
          </a:xfrm>
          <a:prstGeom prst="roundRect">
            <a:avLst>
              <a:gd fmla="val 8691" name="adj"/>
            </a:avLst>
          </a:prstGeom>
          <a:solidFill>
            <a:srgbClr val="FFAB4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r>
              <a:rPr b="1" lang="en-GB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14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65" y="3417095"/>
            <a:ext cx="282600" cy="2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/>
          <p:nvPr/>
        </p:nvSpPr>
        <p:spPr>
          <a:xfrm>
            <a:off x="4655352" y="4183390"/>
            <a:ext cx="1141200" cy="727500"/>
          </a:xfrm>
          <a:prstGeom prst="roundRect">
            <a:avLst>
              <a:gd fmla="val 8691" name="adj"/>
            </a:avLst>
          </a:prstGeom>
          <a:solidFill>
            <a:srgbClr val="FFAB4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Predict test</a:t>
            </a:r>
            <a:r>
              <a:rPr b="1" lang="en-GB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14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1" name="Google Shape;291;p38"/>
          <p:cNvSpPr/>
          <p:nvPr/>
        </p:nvSpPr>
        <p:spPr>
          <a:xfrm>
            <a:off x="2597952" y="3194640"/>
            <a:ext cx="1141200" cy="727500"/>
          </a:xfrm>
          <a:prstGeom prst="roundRect">
            <a:avLst>
              <a:gd fmla="val 8691" name="adj"/>
            </a:avLst>
          </a:prstGeom>
          <a:solidFill>
            <a:srgbClr val="FFAB4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b="1" lang="en-GB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rain &amp; validate model </a:t>
            </a:r>
            <a:endParaRPr b="1" sz="14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7104902" y="4183390"/>
            <a:ext cx="1141200" cy="727500"/>
          </a:xfrm>
          <a:prstGeom prst="roundRect">
            <a:avLst>
              <a:gd fmla="val 8691" name="adj"/>
            </a:avLst>
          </a:prstGeom>
          <a:solidFill>
            <a:srgbClr val="FFAB4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Results (y_pred) </a:t>
            </a:r>
            <a:r>
              <a:rPr b="1" lang="en-GB" sz="900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csv file usually</a:t>
            </a:r>
            <a:r>
              <a:rPr b="1" lang="en-GB" sz="900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9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3" name="Google Shape;293;p38"/>
          <p:cNvCxnSpPr>
            <a:stCxn id="288" idx="3"/>
            <a:endCxn id="291" idx="1"/>
          </p:cNvCxnSpPr>
          <p:nvPr/>
        </p:nvCxnSpPr>
        <p:spPr>
          <a:xfrm>
            <a:off x="1681752" y="3558390"/>
            <a:ext cx="916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8"/>
          <p:cNvCxnSpPr>
            <a:stCxn id="291" idx="3"/>
            <a:endCxn id="287" idx="1"/>
          </p:cNvCxnSpPr>
          <p:nvPr/>
        </p:nvCxnSpPr>
        <p:spPr>
          <a:xfrm>
            <a:off x="3739152" y="3558390"/>
            <a:ext cx="916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8"/>
          <p:cNvCxnSpPr>
            <a:stCxn id="287" idx="2"/>
            <a:endCxn id="290" idx="0"/>
          </p:cNvCxnSpPr>
          <p:nvPr/>
        </p:nvCxnSpPr>
        <p:spPr>
          <a:xfrm>
            <a:off x="5225952" y="3922140"/>
            <a:ext cx="0" cy="261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8"/>
          <p:cNvCxnSpPr>
            <a:stCxn id="290" idx="3"/>
            <a:endCxn id="292" idx="1"/>
          </p:cNvCxnSpPr>
          <p:nvPr/>
        </p:nvCxnSpPr>
        <p:spPr>
          <a:xfrm>
            <a:off x="5796552" y="4547140"/>
            <a:ext cx="130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8"/>
          <p:cNvSpPr/>
          <p:nvPr/>
        </p:nvSpPr>
        <p:spPr>
          <a:xfrm>
            <a:off x="540552" y="4183390"/>
            <a:ext cx="1141200" cy="727500"/>
          </a:xfrm>
          <a:prstGeom prst="roundRect">
            <a:avLst>
              <a:gd fmla="val 8691" name="adj"/>
            </a:avLst>
          </a:prstGeom>
          <a:solidFill>
            <a:srgbClr val="FFAB4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21215"/>
                </a:solidFill>
                <a:latin typeface="Google Sans"/>
                <a:ea typeface="Google Sans"/>
                <a:cs typeface="Google Sans"/>
                <a:sym typeface="Google Sans"/>
              </a:rPr>
              <a:t>test </a:t>
            </a:r>
            <a:endParaRPr b="1" sz="1400">
              <a:solidFill>
                <a:srgbClr val="12121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65" y="4405845"/>
            <a:ext cx="282600" cy="2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